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xml" ContentType="application/inkml+xml"/>
  <Override PartName="/ppt/notesSlides/notesSlide47.xml" ContentType="application/vnd.openxmlformats-officedocument.presentationml.notesSlide+xml"/>
  <Override PartName="/ppt/ink/ink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xml" ContentType="application/inkml+xml"/>
  <Override PartName="/ppt/notesSlides/notesSlide50.xml" ContentType="application/vnd.openxmlformats-officedocument.presentationml.notesSlide+xml"/>
  <Override PartName="/ppt/ink/ink4.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5.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1"/>
  </p:notesMasterIdLst>
  <p:handoutMasterIdLst>
    <p:handoutMasterId r:id="rId92"/>
  </p:handoutMasterIdLst>
  <p:sldIdLst>
    <p:sldId id="1777" r:id="rId2"/>
    <p:sldId id="1838" r:id="rId3"/>
    <p:sldId id="1851" r:id="rId4"/>
    <p:sldId id="1852" r:id="rId5"/>
    <p:sldId id="422" r:id="rId6"/>
    <p:sldId id="423" r:id="rId7"/>
    <p:sldId id="435" r:id="rId8"/>
    <p:sldId id="1836" r:id="rId9"/>
    <p:sldId id="425" r:id="rId10"/>
    <p:sldId id="426" r:id="rId11"/>
    <p:sldId id="427" r:id="rId12"/>
    <p:sldId id="1853" r:id="rId13"/>
    <p:sldId id="1855" r:id="rId14"/>
    <p:sldId id="1862" r:id="rId15"/>
    <p:sldId id="1856" r:id="rId16"/>
    <p:sldId id="1857" r:id="rId17"/>
    <p:sldId id="1858" r:id="rId18"/>
    <p:sldId id="1859" r:id="rId19"/>
    <p:sldId id="1860" r:id="rId20"/>
    <p:sldId id="1861" r:id="rId21"/>
    <p:sldId id="428" r:id="rId22"/>
    <p:sldId id="429" r:id="rId23"/>
    <p:sldId id="430" r:id="rId24"/>
    <p:sldId id="431" r:id="rId25"/>
    <p:sldId id="432" r:id="rId26"/>
    <p:sldId id="433" r:id="rId27"/>
    <p:sldId id="1833" r:id="rId28"/>
    <p:sldId id="450" r:id="rId29"/>
    <p:sldId id="1837" r:id="rId30"/>
    <p:sldId id="457" r:id="rId31"/>
    <p:sldId id="437" r:id="rId32"/>
    <p:sldId id="438" r:id="rId33"/>
    <p:sldId id="439" r:id="rId34"/>
    <p:sldId id="440" r:id="rId35"/>
    <p:sldId id="456" r:id="rId36"/>
    <p:sldId id="475" r:id="rId37"/>
    <p:sldId id="596" r:id="rId38"/>
    <p:sldId id="476" r:id="rId39"/>
    <p:sldId id="477" r:id="rId40"/>
    <p:sldId id="478" r:id="rId41"/>
    <p:sldId id="479" r:id="rId42"/>
    <p:sldId id="1845" r:id="rId43"/>
    <p:sldId id="1846" r:id="rId44"/>
    <p:sldId id="1847" r:id="rId45"/>
    <p:sldId id="1848" r:id="rId46"/>
    <p:sldId id="1849" r:id="rId47"/>
    <p:sldId id="1814" r:id="rId48"/>
    <p:sldId id="1813" r:id="rId49"/>
    <p:sldId id="1780" r:id="rId50"/>
    <p:sldId id="1781" r:id="rId51"/>
    <p:sldId id="1782" r:id="rId52"/>
    <p:sldId id="1783" r:id="rId53"/>
    <p:sldId id="1784" r:id="rId54"/>
    <p:sldId id="1785" r:id="rId55"/>
    <p:sldId id="1786" r:id="rId56"/>
    <p:sldId id="1787" r:id="rId57"/>
    <p:sldId id="1788" r:id="rId58"/>
    <p:sldId id="1789" r:id="rId59"/>
    <p:sldId id="1790" r:id="rId60"/>
    <p:sldId id="1791" r:id="rId61"/>
    <p:sldId id="1792" r:id="rId62"/>
    <p:sldId id="1793" r:id="rId63"/>
    <p:sldId id="1794" r:id="rId64"/>
    <p:sldId id="1795" r:id="rId65"/>
    <p:sldId id="1796" r:id="rId66"/>
    <p:sldId id="1797" r:id="rId67"/>
    <p:sldId id="1816" r:id="rId68"/>
    <p:sldId id="1817" r:id="rId69"/>
    <p:sldId id="1818" r:id="rId70"/>
    <p:sldId id="1799" r:id="rId71"/>
    <p:sldId id="1801" r:id="rId72"/>
    <p:sldId id="1802" r:id="rId73"/>
    <p:sldId id="1803" r:id="rId74"/>
    <p:sldId id="1804" r:id="rId75"/>
    <p:sldId id="1805" r:id="rId76"/>
    <p:sldId id="1806" r:id="rId77"/>
    <p:sldId id="1807" r:id="rId78"/>
    <p:sldId id="1809" r:id="rId79"/>
    <p:sldId id="1800" r:id="rId80"/>
    <p:sldId id="1810" r:id="rId81"/>
    <p:sldId id="1808" r:id="rId82"/>
    <p:sldId id="1811" r:id="rId83"/>
    <p:sldId id="1819" r:id="rId84"/>
    <p:sldId id="1820" r:id="rId85"/>
    <p:sldId id="1840" r:id="rId86"/>
    <p:sldId id="1841" r:id="rId87"/>
    <p:sldId id="1842" r:id="rId88"/>
    <p:sldId id="1843" r:id="rId89"/>
    <p:sldId id="1839" r:id="rId9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7" autoAdjust="0"/>
    <p:restoredTop sz="88299" autoAdjust="0"/>
  </p:normalViewPr>
  <p:slideViewPr>
    <p:cSldViewPr>
      <p:cViewPr>
        <p:scale>
          <a:sx n="124" d="100"/>
          <a:sy n="124" d="100"/>
        </p:scale>
        <p:origin x="1080" y="14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EE6B2975-BCDD-4B8A-BEF6-6FE368AB3DD3}">
      <dgm:prSet/>
      <dgm:spPr/>
      <dgm:t>
        <a:bodyPr/>
        <a:lstStyle/>
        <a:p>
          <a:pPr>
            <a:defRPr cap="all"/>
          </a:pPr>
          <a:r>
            <a:rPr lang="en-US" dirty="0"/>
            <a:t>Quiz 1 is due tonight before 11:59pm.</a:t>
          </a:r>
        </a:p>
      </dgm:t>
    </dgm:pt>
    <dgm:pt modelId="{BFFCA771-36F9-46D5-9C2A-D19EAE6C223F}" type="parTrans" cxnId="{39796976-6326-42CB-AB14-602239CD345B}">
      <dgm:prSet/>
      <dgm:spPr/>
      <dgm:t>
        <a:bodyPr/>
        <a:lstStyle/>
        <a:p>
          <a:endParaRPr lang="en-US"/>
        </a:p>
      </dgm:t>
    </dgm:pt>
    <dgm:pt modelId="{2C369B64-4696-44ED-B327-697638F4A597}" type="sibTrans" cxnId="{39796976-6326-42CB-AB14-602239CD345B}">
      <dgm:prSet/>
      <dgm:spPr/>
      <dgm:t>
        <a:bodyPr/>
        <a:lstStyle/>
        <a:p>
          <a:endParaRPr lang="en-US"/>
        </a:p>
      </dgm:t>
    </dgm:pt>
    <dgm:pt modelId="{A48D0B29-4241-4399-A6C3-41F5433E7A67}">
      <dgm:prSet/>
      <dgm:spPr/>
      <dgm:t>
        <a:bodyPr/>
        <a:lstStyle/>
        <a:p>
          <a:pPr>
            <a:defRPr cap="all"/>
          </a:pPr>
          <a:r>
            <a:rPr lang="en-US" dirty="0"/>
            <a:t>Help us help you on Piazza</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300A597-B889-4E59-ABDD-437047D2ACAF}">
      <dgm:prSet/>
      <dgm:spPr/>
      <dgm:t>
        <a:bodyPr/>
        <a:lstStyle/>
        <a:p>
          <a:pPr>
            <a:defRPr cap="all"/>
          </a:pPr>
          <a:r>
            <a:rPr lang="en-US" dirty="0"/>
            <a:t>Read Textbook Chapter 5</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4AB8C81F-4798-487C-A2B3-0B6FD6BBBFEB}" type="pres">
      <dgm:prSet presAssocID="{2583C50B-6054-455F-90D6-FB2A8A57E038}" presName="root" presStyleCnt="0">
        <dgm:presLayoutVars>
          <dgm:dir/>
          <dgm:resizeHandles val="exact"/>
        </dgm:presLayoutVars>
      </dgm:prSet>
      <dgm:spPr/>
    </dgm:pt>
    <dgm:pt modelId="{ED9E2981-9FA3-4167-9137-848EBBBDB779}" type="pres">
      <dgm:prSet presAssocID="{EE6B2975-BCDD-4B8A-BEF6-6FE368AB3DD3}" presName="compNode" presStyleCnt="0"/>
      <dgm:spPr/>
    </dgm:pt>
    <dgm:pt modelId="{4C38FDB1-114E-42BC-9744-E2622D628DCA}" type="pres">
      <dgm:prSet presAssocID="{EE6B2975-BCDD-4B8A-BEF6-6FE368AB3DD3}" presName="iconBgRect" presStyleLbl="bgShp" presStyleIdx="0" presStyleCnt="3"/>
      <dgm:spPr/>
    </dgm:pt>
    <dgm:pt modelId="{466C379B-8C85-4675-AA0C-42B9B9BEC319}" type="pres">
      <dgm:prSet presAssocID="{EE6B2975-BCDD-4B8A-BEF6-6FE368AB3D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ECC22B67-2A0C-460E-97C9-8F1B6ED6964F}" type="pres">
      <dgm:prSet presAssocID="{EE6B2975-BCDD-4B8A-BEF6-6FE368AB3DD3}" presName="spaceRect" presStyleCnt="0"/>
      <dgm:spPr/>
    </dgm:pt>
    <dgm:pt modelId="{C28A1521-AC83-4653-A265-120D95171897}" type="pres">
      <dgm:prSet presAssocID="{EE6B2975-BCDD-4B8A-BEF6-6FE368AB3DD3}" presName="textRect" presStyleLbl="revTx" presStyleIdx="0" presStyleCnt="3">
        <dgm:presLayoutVars>
          <dgm:chMax val="1"/>
          <dgm:chPref val="1"/>
        </dgm:presLayoutVars>
      </dgm:prSet>
      <dgm:spPr/>
    </dgm:pt>
    <dgm:pt modelId="{F316EF51-5893-4B8E-ACDB-5A7D2A6DDCC5}" type="pres">
      <dgm:prSet presAssocID="{2C369B64-4696-44ED-B327-697638F4A597}" presName="sibTrans" presStyleCnt="0"/>
      <dgm:spPr/>
    </dgm:pt>
    <dgm:pt modelId="{1E33C28C-8B7B-4FEF-A7A6-6BB1319B024B}" type="pres">
      <dgm:prSet presAssocID="{A48D0B29-4241-4399-A6C3-41F5433E7A67}" presName="compNode" presStyleCnt="0"/>
      <dgm:spPr/>
    </dgm:pt>
    <dgm:pt modelId="{414DD1B6-05FB-462D-ACF0-72D229570FD6}" type="pres">
      <dgm:prSet presAssocID="{A48D0B29-4241-4399-A6C3-41F5433E7A67}" presName="iconBgRect" presStyleLbl="bgShp" presStyleIdx="1" presStyleCnt="3"/>
      <dgm:spPr/>
    </dgm:pt>
    <dgm:pt modelId="{75147B01-1FF9-4719-95F5-5C20CE323C71}" type="pres">
      <dgm:prSet presAssocID="{A48D0B29-4241-4399-A6C3-41F5433E7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341E67C8-FE85-429B-BC52-C0DB17AF0543}" type="pres">
      <dgm:prSet presAssocID="{A48D0B29-4241-4399-A6C3-41F5433E7A67}" presName="spaceRect" presStyleCnt="0"/>
      <dgm:spPr/>
    </dgm:pt>
    <dgm:pt modelId="{C9B5B8DE-0FB1-492E-90B5-9344C3FC8C78}" type="pres">
      <dgm:prSet presAssocID="{A48D0B29-4241-4399-A6C3-41F5433E7A67}" presName="textRect" presStyleLbl="revTx" presStyleIdx="1" presStyleCnt="3">
        <dgm:presLayoutVars>
          <dgm:chMax val="1"/>
          <dgm:chPref val="1"/>
        </dgm:presLayoutVars>
      </dgm:prSet>
      <dgm:spPr/>
    </dgm:pt>
    <dgm:pt modelId="{000193DA-0EBE-4AA8-892B-E0330FBBE81C}" type="pres">
      <dgm:prSet presAssocID="{FF49A62F-09B9-4824-860D-A57C33BFD23C}" presName="sibTrans" presStyleCnt="0"/>
      <dgm:spPr/>
    </dgm:pt>
    <dgm:pt modelId="{603E7F4E-470C-4151-A425-317D82A8C363}" type="pres">
      <dgm:prSet presAssocID="{B300A597-B889-4E59-ABDD-437047D2ACAF}" presName="compNode" presStyleCnt="0"/>
      <dgm:spPr/>
    </dgm:pt>
    <dgm:pt modelId="{31FF7921-F498-4743-9EED-041BFEF9C3E6}" type="pres">
      <dgm:prSet presAssocID="{B300A597-B889-4E59-ABDD-437047D2ACAF}" presName="iconBgRect" presStyleLbl="bgShp" presStyleIdx="2" presStyleCnt="3"/>
      <dgm:spPr/>
    </dgm:pt>
    <dgm:pt modelId="{328737A0-9F93-4336-8A7E-C10624135E40}" type="pres">
      <dgm:prSet presAssocID="{B300A597-B889-4E59-ABDD-437047D2AC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E1088D1-24B9-455E-886D-D29A755AA281}" type="pres">
      <dgm:prSet presAssocID="{B300A597-B889-4E59-ABDD-437047D2ACAF}" presName="spaceRect" presStyleCnt="0"/>
      <dgm:spPr/>
    </dgm:pt>
    <dgm:pt modelId="{4545AD69-E080-4CC7-84A5-BCED6AA2BD05}" type="pres">
      <dgm:prSet presAssocID="{B300A597-B889-4E59-ABDD-437047D2ACAF}" presName="textRect" presStyleLbl="revTx" presStyleIdx="2" presStyleCnt="3">
        <dgm:presLayoutVars>
          <dgm:chMax val="1"/>
          <dgm:chPref val="1"/>
        </dgm:presLayoutVars>
      </dgm:prSet>
      <dgm:spPr/>
    </dgm:pt>
  </dgm:ptLst>
  <dgm:cxnLst>
    <dgm:cxn modelId="{3D51F003-C12E-44F2-A42A-86DFA08D9D3E}" type="presOf" srcId="{EE6B2975-BCDD-4B8A-BEF6-6FE368AB3DD3}" destId="{C28A1521-AC83-4653-A265-120D95171897}" srcOrd="0" destOrd="0" presId="urn:microsoft.com/office/officeart/2018/5/layout/IconCircleLabelList"/>
    <dgm:cxn modelId="{78DCE450-3E03-4AE6-B022-E4D2F9F73B84}" type="presOf" srcId="{A48D0B29-4241-4399-A6C3-41F5433E7A67}" destId="{C9B5B8DE-0FB1-492E-90B5-9344C3FC8C78}" srcOrd="0" destOrd="0" presId="urn:microsoft.com/office/officeart/2018/5/layout/IconCircleLabelList"/>
    <dgm:cxn modelId="{A920EB66-4E1A-4D44-8375-5349B68CCF48}" srcId="{2583C50B-6054-455F-90D6-FB2A8A57E038}" destId="{B300A597-B889-4E59-ABDD-437047D2ACAF}" srcOrd="2" destOrd="0" parTransId="{7C89342F-F0B4-4731-9E06-7410BAA11441}" sibTransId="{74B5C8E1-4E2C-459E-85B2-55D1610E0771}"/>
    <dgm:cxn modelId="{D9294A68-2D0E-4A9C-9E6F-3F1AC1362641}" type="presOf" srcId="{B300A597-B889-4E59-ABDD-437047D2ACAF}" destId="{4545AD69-E080-4CC7-84A5-BCED6AA2BD05}" srcOrd="0" destOrd="0" presId="urn:microsoft.com/office/officeart/2018/5/layout/IconCircleLabelList"/>
    <dgm:cxn modelId="{39796976-6326-42CB-AB14-602239CD345B}" srcId="{2583C50B-6054-455F-90D6-FB2A8A57E038}" destId="{EE6B2975-BCDD-4B8A-BEF6-6FE368AB3DD3}" srcOrd="0" destOrd="0" parTransId="{BFFCA771-36F9-46D5-9C2A-D19EAE6C223F}" sibTransId="{2C369B64-4696-44ED-B327-697638F4A597}"/>
    <dgm:cxn modelId="{ABEAD8F4-F414-45F8-8BAB-04CF35453C17}" srcId="{2583C50B-6054-455F-90D6-FB2A8A57E038}" destId="{A48D0B29-4241-4399-A6C3-41F5433E7A67}" srcOrd="1" destOrd="0" parTransId="{E47BFA79-C5A5-41FE-89B6-A7D442D1BADC}" sibTransId="{FF49A62F-09B9-4824-860D-A57C33BFD23C}"/>
    <dgm:cxn modelId="{0DE031FE-CD78-4D50-BB24-9833F5064BE8}" type="presOf" srcId="{2583C50B-6054-455F-90D6-FB2A8A57E038}" destId="{4AB8C81F-4798-487C-A2B3-0B6FD6BBBFEB}" srcOrd="0" destOrd="0" presId="urn:microsoft.com/office/officeart/2018/5/layout/IconCircleLabelList"/>
    <dgm:cxn modelId="{A0FD0D14-929D-4C7C-B68F-F23CF767DA68}" type="presParOf" srcId="{4AB8C81F-4798-487C-A2B3-0B6FD6BBBFEB}" destId="{ED9E2981-9FA3-4167-9137-848EBBBDB779}" srcOrd="0" destOrd="0" presId="urn:microsoft.com/office/officeart/2018/5/layout/IconCircleLabelList"/>
    <dgm:cxn modelId="{54C54E87-FBCA-4C41-BBAF-4F8DAAAC7A74}" type="presParOf" srcId="{ED9E2981-9FA3-4167-9137-848EBBBDB779}" destId="{4C38FDB1-114E-42BC-9744-E2622D628DCA}" srcOrd="0" destOrd="0" presId="urn:microsoft.com/office/officeart/2018/5/layout/IconCircleLabelList"/>
    <dgm:cxn modelId="{447359C4-91DA-4C26-9212-76D1F8933ABF}" type="presParOf" srcId="{ED9E2981-9FA3-4167-9137-848EBBBDB779}" destId="{466C379B-8C85-4675-AA0C-42B9B9BEC319}" srcOrd="1" destOrd="0" presId="urn:microsoft.com/office/officeart/2018/5/layout/IconCircleLabelList"/>
    <dgm:cxn modelId="{33F8D491-F2C5-489B-97A4-804844B277E4}" type="presParOf" srcId="{ED9E2981-9FA3-4167-9137-848EBBBDB779}" destId="{ECC22B67-2A0C-460E-97C9-8F1B6ED6964F}" srcOrd="2" destOrd="0" presId="urn:microsoft.com/office/officeart/2018/5/layout/IconCircleLabelList"/>
    <dgm:cxn modelId="{3A642235-F25B-48B5-9650-09FD9AA5AFC7}" type="presParOf" srcId="{ED9E2981-9FA3-4167-9137-848EBBBDB779}" destId="{C28A1521-AC83-4653-A265-120D95171897}" srcOrd="3" destOrd="0" presId="urn:microsoft.com/office/officeart/2018/5/layout/IconCircleLabelList"/>
    <dgm:cxn modelId="{A7FBAFA9-BFEE-4F83-9855-DDEC68417E57}" type="presParOf" srcId="{4AB8C81F-4798-487C-A2B3-0B6FD6BBBFEB}" destId="{F316EF51-5893-4B8E-ACDB-5A7D2A6DDCC5}" srcOrd="1" destOrd="0" presId="urn:microsoft.com/office/officeart/2018/5/layout/IconCircleLabelList"/>
    <dgm:cxn modelId="{C3C06404-498B-41DC-B6DB-7F76DD9F54DF}" type="presParOf" srcId="{4AB8C81F-4798-487C-A2B3-0B6FD6BBBFEB}" destId="{1E33C28C-8B7B-4FEF-A7A6-6BB1319B024B}" srcOrd="2" destOrd="0" presId="urn:microsoft.com/office/officeart/2018/5/layout/IconCircleLabelList"/>
    <dgm:cxn modelId="{44B18D53-CD7E-4D28-8299-E880A81210AC}" type="presParOf" srcId="{1E33C28C-8B7B-4FEF-A7A6-6BB1319B024B}" destId="{414DD1B6-05FB-462D-ACF0-72D229570FD6}" srcOrd="0" destOrd="0" presId="urn:microsoft.com/office/officeart/2018/5/layout/IconCircleLabelList"/>
    <dgm:cxn modelId="{77842228-77F6-45F7-B710-E2DE610874E2}" type="presParOf" srcId="{1E33C28C-8B7B-4FEF-A7A6-6BB1319B024B}" destId="{75147B01-1FF9-4719-95F5-5C20CE323C71}" srcOrd="1" destOrd="0" presId="urn:microsoft.com/office/officeart/2018/5/layout/IconCircleLabelList"/>
    <dgm:cxn modelId="{7A77AD03-3B4B-485C-9F4B-824C167A35A3}" type="presParOf" srcId="{1E33C28C-8B7B-4FEF-A7A6-6BB1319B024B}" destId="{341E67C8-FE85-429B-BC52-C0DB17AF0543}" srcOrd="2" destOrd="0" presId="urn:microsoft.com/office/officeart/2018/5/layout/IconCircleLabelList"/>
    <dgm:cxn modelId="{EFD7E2D2-A331-4DEB-ADCB-3294072C2805}" type="presParOf" srcId="{1E33C28C-8B7B-4FEF-A7A6-6BB1319B024B}" destId="{C9B5B8DE-0FB1-492E-90B5-9344C3FC8C78}" srcOrd="3" destOrd="0" presId="urn:microsoft.com/office/officeart/2018/5/layout/IconCircleLabelList"/>
    <dgm:cxn modelId="{9DFADD36-B240-4741-BE1A-D1EDF437B649}" type="presParOf" srcId="{4AB8C81F-4798-487C-A2B3-0B6FD6BBBFEB}" destId="{000193DA-0EBE-4AA8-892B-E0330FBBE81C}" srcOrd="3" destOrd="0" presId="urn:microsoft.com/office/officeart/2018/5/layout/IconCircleLabelList"/>
    <dgm:cxn modelId="{8BD1A3E8-A770-40BF-B8E4-DA65BCB1B293}" type="presParOf" srcId="{4AB8C81F-4798-487C-A2B3-0B6FD6BBBFEB}" destId="{603E7F4E-470C-4151-A425-317D82A8C363}" srcOrd="4" destOrd="0" presId="urn:microsoft.com/office/officeart/2018/5/layout/IconCircleLabelList"/>
    <dgm:cxn modelId="{90B8B430-6630-4A22-96B0-777D6C61240D}" type="presParOf" srcId="{603E7F4E-470C-4151-A425-317D82A8C363}" destId="{31FF7921-F498-4743-9EED-041BFEF9C3E6}" srcOrd="0" destOrd="0" presId="urn:microsoft.com/office/officeart/2018/5/layout/IconCircleLabelList"/>
    <dgm:cxn modelId="{0D79A6C7-8D71-4BAC-9587-7494C8375B27}" type="presParOf" srcId="{603E7F4E-470C-4151-A425-317D82A8C363}" destId="{328737A0-9F93-4336-8A7E-C10624135E40}" srcOrd="1" destOrd="0" presId="urn:microsoft.com/office/officeart/2018/5/layout/IconCircleLabelList"/>
    <dgm:cxn modelId="{540A93CE-2D9E-4CA4-84FB-0EB1AB9CCCCC}" type="presParOf" srcId="{603E7F4E-470C-4151-A425-317D82A8C363}" destId="{DE1088D1-24B9-455E-886D-D29A755AA281}" srcOrd="2" destOrd="0" presId="urn:microsoft.com/office/officeart/2018/5/layout/IconCircleLabelList"/>
    <dgm:cxn modelId="{387351F2-CD7C-47B2-97C4-F6070CF4F11D}" type="presParOf" srcId="{603E7F4E-470C-4151-A425-317D82A8C363}" destId="{4545AD69-E080-4CC7-84A5-BCED6AA2BD0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8FDB1-114E-42BC-9744-E2622D628DCA}">
      <dsp:nvSpPr>
        <dsp:cNvPr id="0" name=""/>
        <dsp:cNvSpPr/>
      </dsp:nvSpPr>
      <dsp:spPr>
        <a:xfrm>
          <a:off x="4419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C379B-8C85-4675-AA0C-42B9B9BEC319}">
      <dsp:nvSpPr>
        <dsp:cNvPr id="0" name=""/>
        <dsp:cNvSpPr/>
      </dsp:nvSpPr>
      <dsp:spPr>
        <a:xfrm>
          <a:off x="734400" y="92554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8A1521-AC83-4653-A265-120D95171897}">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Quiz 1 is due tonight before 11:59pm.</a:t>
          </a:r>
        </a:p>
      </dsp:txBody>
      <dsp:txXfrm>
        <a:off x="3150" y="2433040"/>
        <a:ext cx="2250000" cy="720000"/>
      </dsp:txXfrm>
    </dsp:sp>
    <dsp:sp modelId="{414DD1B6-05FB-462D-ACF0-72D229570FD6}">
      <dsp:nvSpPr>
        <dsp:cNvPr id="0" name=""/>
        <dsp:cNvSpPr/>
      </dsp:nvSpPr>
      <dsp:spPr>
        <a:xfrm>
          <a:off x="308565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147B01-1FF9-4719-95F5-5C20CE323C71}">
      <dsp:nvSpPr>
        <dsp:cNvPr id="0" name=""/>
        <dsp:cNvSpPr/>
      </dsp:nvSpPr>
      <dsp:spPr>
        <a:xfrm>
          <a:off x="3378150" y="92554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5B8DE-0FB1-492E-90B5-9344C3FC8C78}">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Help us help you on Piazza</a:t>
          </a:r>
        </a:p>
      </dsp:txBody>
      <dsp:txXfrm>
        <a:off x="2646900" y="2433040"/>
        <a:ext cx="2250000" cy="720000"/>
      </dsp:txXfrm>
    </dsp:sp>
    <dsp:sp modelId="{31FF7921-F498-4743-9EED-041BFEF9C3E6}">
      <dsp:nvSpPr>
        <dsp:cNvPr id="0" name=""/>
        <dsp:cNvSpPr/>
      </dsp:nvSpPr>
      <dsp:spPr>
        <a:xfrm>
          <a:off x="5729400" y="63304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737A0-9F93-4336-8A7E-C10624135E40}">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45AD69-E080-4CC7-84A5-BCED6AA2BD05}">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Read Textbook Chapter 5</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66.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Kanji" TargetMode="External"/><Relationship Id="rId13" Type="http://schemas.openxmlformats.org/officeDocument/2006/relationships/hyperlink" Target="https://en.wikipedia.org/wiki/Chinese_characters" TargetMode="External"/><Relationship Id="rId3" Type="http://schemas.openxmlformats.org/officeDocument/2006/relationships/hyperlink" Target="https://en.wikipedia.org/wiki/Japan" TargetMode="External"/><Relationship Id="rId7" Type="http://schemas.openxmlformats.org/officeDocument/2006/relationships/hyperlink" Target="https://en.wikipedia.org/wiki/Katakana#cite_note-3" TargetMode="External"/><Relationship Id="rId12" Type="http://schemas.openxmlformats.org/officeDocument/2006/relationships/hyperlink" Target="https://en.wikipedia.org/wiki/Logographic"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Hiragana" TargetMode="External"/><Relationship Id="rId11" Type="http://schemas.openxmlformats.org/officeDocument/2006/relationships/hyperlink" Target="https://en.wikipedia.org/wiki/Kana" TargetMode="External"/><Relationship Id="rId5" Type="http://schemas.openxmlformats.org/officeDocument/2006/relationships/hyperlink" Target="https://en.wikipedia.org/wiki/Japanese_writing_system" TargetMode="External"/><Relationship Id="rId10" Type="http://schemas.openxmlformats.org/officeDocument/2006/relationships/hyperlink" Target="https://en.wikipedia.org/wiki/R%C5%8Dmaji" TargetMode="External"/><Relationship Id="rId4" Type="http://schemas.openxmlformats.org/officeDocument/2006/relationships/hyperlink" Target="https://en.wikipedia.org/wiki/Syllabary" TargetMode="External"/><Relationship Id="rId9" Type="http://schemas.openxmlformats.org/officeDocument/2006/relationships/hyperlink" Target="https://en.wikipedia.org/wiki/Latin_script"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2002329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Consider the following tiny input dictionary with counts for each word, </a:t>
            </a:r>
            <a:endParaRPr lang="en-US" dirty="0"/>
          </a:p>
          <a:p>
            <a:r>
              <a:rPr lang="en-US" sz="1200" kern="1200" dirty="0">
                <a:solidFill>
                  <a:schemeClr val="tx1"/>
                </a:solidFill>
                <a:effectLst/>
                <a:latin typeface="+mn-lt"/>
                <a:ea typeface="+mn-ea"/>
                <a:cs typeface="+mn-cs"/>
              </a:rPr>
              <a:t>which would have the starting vocabulary of 11 letters: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415895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first count all pairs of symbols: the most frequent is the pair r because it occurs in </a:t>
            </a:r>
            <a:r>
              <a:rPr lang="en-US" sz="1200" i="1" kern="1200" dirty="0">
                <a:solidFill>
                  <a:schemeClr val="tx1"/>
                </a:solidFill>
                <a:effectLst/>
                <a:latin typeface="+mn-lt"/>
                <a:ea typeface="+mn-ea"/>
                <a:cs typeface="+mn-cs"/>
              </a:rPr>
              <a:t>newer </a:t>
            </a:r>
            <a:r>
              <a:rPr lang="en-US" sz="1200" kern="1200" dirty="0">
                <a:solidFill>
                  <a:schemeClr val="tx1"/>
                </a:solidFill>
                <a:effectLst/>
                <a:latin typeface="+mn-lt"/>
                <a:ea typeface="+mn-ea"/>
                <a:cs typeface="+mn-cs"/>
              </a:rPr>
              <a:t>(frequency of 6) and </a:t>
            </a:r>
            <a:r>
              <a:rPr lang="en-US" sz="1200" i="1" kern="1200" dirty="0">
                <a:solidFill>
                  <a:schemeClr val="tx1"/>
                </a:solidFill>
                <a:effectLst/>
                <a:latin typeface="+mn-lt"/>
                <a:ea typeface="+mn-ea"/>
                <a:cs typeface="+mn-cs"/>
              </a:rPr>
              <a:t>wider </a:t>
            </a:r>
            <a:r>
              <a:rPr lang="en-US" sz="1200" kern="1200" dirty="0">
                <a:solidFill>
                  <a:schemeClr val="tx1"/>
                </a:solidFill>
                <a:effectLst/>
                <a:latin typeface="+mn-lt"/>
                <a:ea typeface="+mn-ea"/>
                <a:cs typeface="+mn-cs"/>
              </a:rPr>
              <a:t>(frequency of 3) for a total of 9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currences</a:t>
            </a:r>
            <a:r>
              <a:rPr lang="en-US" sz="1200" kern="1200" dirty="0">
                <a:solidFill>
                  <a:schemeClr val="tx1"/>
                </a:solidFill>
                <a:effectLst/>
                <a:latin typeface="+mn-lt"/>
                <a:ea typeface="+mn-ea"/>
                <a:cs typeface="+mn-cs"/>
              </a:rPr>
              <a:t>. We then merge these symbols, treating r as one symbol,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953774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COUNT AGAIN. Now the most frequent pair is e r , which we merge; our system has learned that there should be a token for word-final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represented as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634729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WE COUNT AGAIN. Now the most frequent pair is e r , which we merge; our system has learned that there should be a token for word-final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represented as </a:t>
            </a:r>
            <a:r>
              <a:rPr lang="en-US" sz="1200" kern="1200" dirty="0" err="1">
                <a:solidFill>
                  <a:schemeClr val="tx1"/>
                </a:solidFill>
                <a:effectLst/>
                <a:latin typeface="+mn-lt"/>
                <a:ea typeface="+mn-ea"/>
                <a:cs typeface="+mn-cs"/>
              </a:rPr>
              <a:t>er</a:t>
            </a:r>
            <a:r>
              <a:rPr lang="en-US" sz="1200" kern="1200" dirty="0">
                <a:solidFill>
                  <a:schemeClr val="tx1"/>
                </a:solidFill>
                <a:effectLst/>
                <a:latin typeface="+mn-lt"/>
                <a:ea typeface="+mn-ea"/>
                <a:cs typeface="+mn-cs"/>
              </a:rPr>
              <a:t> :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24078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e w (total count of 8) get merged to </a:t>
            </a:r>
            <a:r>
              <a:rPr lang="en-US" sz="1200" kern="1200" dirty="0" err="1">
                <a:solidFill>
                  <a:schemeClr val="tx1"/>
                </a:solidFill>
                <a:effectLst/>
                <a:latin typeface="+mn-lt"/>
                <a:ea typeface="+mn-ea"/>
                <a:cs typeface="+mn-cs"/>
              </a:rPr>
              <a:t>ew</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478848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Of course in real algorithms BPE is run with many thousands of merges on a very large input dictionary. The result is that most words will be represented as full symbols, and only the very rare words (and unknown words) will have to be represented by their parts. The full BPE learning algorithm is given in Fig. 2.12.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727668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21</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490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part of text normalization is </a:t>
            </a:r>
            <a:r>
              <a:rPr lang="en-US" sz="1200" b="0" kern="1200" dirty="0">
                <a:solidFill>
                  <a:schemeClr val="tx1"/>
                </a:solidFill>
                <a:effectLst/>
                <a:latin typeface="+mn-lt"/>
                <a:ea typeface="+mn-ea"/>
                <a:cs typeface="+mn-cs"/>
              </a:rPr>
              <a:t>lemmatization</a:t>
            </a:r>
            <a:r>
              <a:rPr lang="en-US" sz="1200" kern="1200" dirty="0">
                <a:solidFill>
                  <a:schemeClr val="tx1"/>
                </a:solidFill>
                <a:effectLst/>
                <a:latin typeface="+mn-lt"/>
                <a:ea typeface="+mn-ea"/>
                <a:cs typeface="+mn-cs"/>
              </a:rPr>
              <a:t>, the task of determining that two words have the same root, despite their surface differences. For example, the words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sings </a:t>
            </a:r>
            <a:r>
              <a:rPr lang="en-US" sz="1200" kern="1200" dirty="0">
                <a:solidFill>
                  <a:schemeClr val="tx1"/>
                </a:solidFill>
                <a:effectLst/>
                <a:latin typeface="+mn-lt"/>
                <a:ea typeface="+mn-ea"/>
                <a:cs typeface="+mn-cs"/>
              </a:rPr>
              <a:t>are forms of the verb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common </a:t>
            </a:r>
            <a:r>
              <a:rPr lang="en-US" sz="1200" i="1"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of these words, and a </a:t>
            </a:r>
            <a:r>
              <a:rPr lang="en-US" sz="1200" b="0" kern="1200" dirty="0" err="1">
                <a:solidFill>
                  <a:schemeClr val="tx1"/>
                </a:solidFill>
                <a:effectLst/>
                <a:latin typeface="+mn-lt"/>
                <a:ea typeface="+mn-ea"/>
                <a:cs typeface="+mn-cs"/>
              </a:rPr>
              <a:t>lemmatizer</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maps from all of these to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Lemmatization is essential for processing morphologically complex languages like Arabic. </a:t>
            </a: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inflected forms like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versus </a:t>
            </a:r>
            <a:r>
              <a:rPr lang="en-US" sz="1200" i="1" kern="1200" dirty="0">
                <a:solidFill>
                  <a:schemeClr val="tx1"/>
                </a:solidFill>
                <a:effectLst/>
                <a:latin typeface="+mn-lt"/>
                <a:ea typeface="+mn-ea"/>
                <a:cs typeface="+mn-cs"/>
              </a:rPr>
              <a:t>cat</a:t>
            </a:r>
            <a:r>
              <a:rPr lang="en-US" sz="1200" kern="1200" dirty="0">
                <a:solidFill>
                  <a:schemeClr val="tx1"/>
                </a:solidFill>
                <a:effectLst/>
                <a:latin typeface="+mn-lt"/>
                <a:ea typeface="+mn-ea"/>
                <a:cs typeface="+mn-cs"/>
              </a:rPr>
              <a:t>? These two words have the same </a:t>
            </a:r>
            <a:r>
              <a:rPr lang="en-US" sz="1200" b="0" kern="1200" dirty="0">
                <a:solidFill>
                  <a:schemeClr val="tx1"/>
                </a:solidFill>
                <a:effectLst/>
                <a:latin typeface="+mn-lt"/>
                <a:ea typeface="+mn-ea"/>
                <a:cs typeface="+mn-cs"/>
              </a:rPr>
              <a:t>lemma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but are different wordforms. A </a:t>
            </a:r>
            <a:r>
              <a:rPr lang="en-US" sz="1200" b="0" kern="1200" dirty="0">
                <a:solidFill>
                  <a:schemeClr val="tx1"/>
                </a:solidFill>
                <a:effectLst/>
                <a:latin typeface="+mn-lt"/>
                <a:ea typeface="+mn-ea"/>
                <a:cs typeface="+mn-cs"/>
              </a:rPr>
              <a:t>lemma </a:t>
            </a:r>
            <a:r>
              <a:rPr lang="en-US" sz="1200" kern="1200" dirty="0">
                <a:solidFill>
                  <a:schemeClr val="tx1"/>
                </a:solidFill>
                <a:effectLst/>
                <a:latin typeface="+mn-lt"/>
                <a:ea typeface="+mn-ea"/>
                <a:cs typeface="+mn-cs"/>
              </a:rPr>
              <a:t>is a set of lexical forms having the same stem, the same major part-of-speech, and the same word sense. The </a:t>
            </a:r>
            <a:r>
              <a:rPr lang="en-US" sz="1200" b="0" kern="1200" dirty="0">
                <a:solidFill>
                  <a:schemeClr val="tx1"/>
                </a:solidFill>
                <a:effectLst/>
                <a:latin typeface="+mn-lt"/>
                <a:ea typeface="+mn-ea"/>
                <a:cs typeface="+mn-cs"/>
              </a:rPr>
              <a:t>word- form </a:t>
            </a:r>
            <a:r>
              <a:rPr lang="en-US" sz="1200" kern="1200" dirty="0">
                <a:solidFill>
                  <a:schemeClr val="tx1"/>
                </a:solidFill>
                <a:effectLst/>
                <a:latin typeface="+mn-lt"/>
                <a:ea typeface="+mn-ea"/>
                <a:cs typeface="+mn-cs"/>
              </a:rPr>
              <a:t>is the full inflected or derived form of the word. For morphologically complex languages like Arabic, we often need to deal with lemmatization. For many tasks in English, however, wordforms are sufficient.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286670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01B9DA1-D091-A64A-A0FC-8E8CCCAFB71C}" type="slidenum">
              <a:rPr lang="en-US"/>
              <a:pPr/>
              <a:t>25</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57154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Stemming </a:t>
            </a:r>
            <a:r>
              <a:rPr lang="en-US" sz="1200" kern="1200" dirty="0">
                <a:solidFill>
                  <a:schemeClr val="tx1"/>
                </a:solidFill>
                <a:effectLst/>
                <a:latin typeface="+mn-lt"/>
                <a:ea typeface="+mn-ea"/>
                <a:cs typeface="+mn-cs"/>
              </a:rPr>
              <a:t>refers to a simpler version of lemmatization in which we mainly just strip suffixes from the end of the word.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47479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3</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12178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8346639-C8C4-9A48-A995-2E425D4B1E5C}" type="slidenum">
              <a:rPr lang="en-US"/>
              <a:pPr/>
              <a:t>30</a:t>
            </a:fld>
            <a:endParaRPr 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41147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74D6FAE-BAB2-4B44-B9CF-68A8BE4C6FBA}" type="slidenum">
              <a:rPr lang="en-US"/>
              <a:pPr/>
              <a:t>31</a:t>
            </a:fld>
            <a:endParaRPr lang="en-US"/>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899168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E98F872B-19D4-8F46-BECB-09C895BA15F0}" type="slidenum">
              <a:rPr lang="en-US"/>
              <a:pPr/>
              <a:t>32</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65498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84D052C-C7F7-BA4E-98C4-68051FCD392D}" type="slidenum">
              <a:rPr lang="en-US"/>
              <a:pPr/>
              <a:t>33</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592432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46614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2342552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93755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39706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imagine we’re trying to distinguish dog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images from cat images. A generative model would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have the goal of understanding what dogs look like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and what cats look like. You might literally ask such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 model to ‘generate’, i.e. draw, a dog. Given a test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image, the system then asks whether it’s the cat model or the dog model that better fits (is less surprised by) the image, and chooses that as its label. </a:t>
            </a:r>
            <a:endParaRPr lang="en-US" dirty="0"/>
          </a:p>
          <a:p>
            <a:r>
              <a:rPr lang="en-US" sz="1200" kern="1200" dirty="0">
                <a:solidFill>
                  <a:schemeClr val="tx1"/>
                </a:solidFill>
                <a:effectLst/>
                <a:latin typeface="+mn-lt"/>
                <a:ea typeface="+mn-ea"/>
                <a:cs typeface="+mn-cs"/>
              </a:rPr>
              <a:t>A discriminative model, by contrast, is only try-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to learn to distinguish the classes (perhaps with- out learning much about them). So maybe all the dogs in the training data are wearing collars and the cats aren’t. If that one feature neatly separates the classes, the model is satisfied. If you ask such a model what it knows about cats all it can say is that they don’t wear collars.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954781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www.gwern.net</a:t>
            </a:r>
            <a:r>
              <a:rPr lang="en-US" dirty="0"/>
              <a:t>/Tanks</a:t>
            </a:r>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869344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BE32076-AB54-DD42-AB81-EE05460AD3D3}" type="slidenum">
              <a:rPr lang="en-US"/>
              <a:pPr/>
              <a:t>7</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dirty="0">
                <a:solidFill>
                  <a:srgbClr val="FFFFFF"/>
                </a:solidFill>
              </a:rPr>
              <a:t>Dealing with complex morphology is sometimes necessary</a:t>
            </a:r>
            <a:endParaRPr lang="en-US" dirty="0"/>
          </a:p>
        </p:txBody>
      </p:sp>
    </p:spTree>
    <p:extLst>
      <p:ext uri="{BB962C8B-B14F-4D97-AF65-F5344CB8AC3E}">
        <p14:creationId xmlns:p14="http://schemas.microsoft.com/office/powerpoint/2010/main" val="3279750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823028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Chinese, for example, words are composed of characters (called </a:t>
            </a:r>
            <a:r>
              <a:rPr lang="en-US" sz="1200" b="0" kern="1200" dirty="0" err="1">
                <a:solidFill>
                  <a:schemeClr val="tx1"/>
                </a:solidFill>
                <a:effectLst/>
                <a:latin typeface="+mn-lt"/>
                <a:ea typeface="+mn-ea"/>
                <a:cs typeface="+mn-cs"/>
              </a:rPr>
              <a:t>hanzi</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Chinese). Each character generally represents a single unit of meaning (called a </a:t>
            </a:r>
            <a:r>
              <a:rPr lang="en-US" sz="1200" b="0" kern="1200" dirty="0">
                <a:solidFill>
                  <a:schemeClr val="tx1"/>
                </a:solidFill>
                <a:effectLst/>
                <a:latin typeface="+mn-lt"/>
                <a:ea typeface="+mn-ea"/>
                <a:cs typeface="+mn-cs"/>
              </a:rPr>
              <a:t>morpheme</a:t>
            </a:r>
            <a:r>
              <a:rPr lang="en-US" sz="1200" kern="1200" dirty="0">
                <a:solidFill>
                  <a:schemeClr val="tx1"/>
                </a:solidFill>
                <a:effectLst/>
                <a:latin typeface="+mn-lt"/>
                <a:ea typeface="+mn-ea"/>
                <a:cs typeface="+mn-cs"/>
              </a:rPr>
              <a:t>) </a:t>
            </a:r>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Katakana </a:t>
            </a:r>
            <a:r>
              <a:rPr lang="en-US" sz="1200" b="0" i="0" u="none" strike="noStrike" kern="1200" dirty="0">
                <a:solidFill>
                  <a:schemeClr val="tx1"/>
                </a:solidFill>
                <a:effectLst/>
                <a:latin typeface="+mn-lt"/>
                <a:ea typeface="+mn-ea"/>
                <a:cs typeface="+mn-cs"/>
              </a:rPr>
              <a:t>is a </a:t>
            </a:r>
            <a:r>
              <a:rPr lang="en-US" sz="1200" b="0" i="0" u="none" strike="noStrike" kern="1200" dirty="0">
                <a:solidFill>
                  <a:schemeClr val="tx1"/>
                </a:solidFill>
                <a:effectLst/>
                <a:latin typeface="+mn-lt"/>
                <a:ea typeface="+mn-ea"/>
                <a:cs typeface="+mn-cs"/>
                <a:hlinkClick r:id="rId3" tooltip="Japan"/>
              </a:rPr>
              <a:t>Japanese</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Syllabary"/>
              </a:rPr>
              <a:t>syllabary</a:t>
            </a:r>
            <a:r>
              <a:rPr lang="en-US" sz="1200" b="0" i="0" u="none" strike="noStrike" kern="1200" dirty="0">
                <a:solidFill>
                  <a:schemeClr val="tx1"/>
                </a:solidFill>
                <a:effectLst/>
                <a:latin typeface="+mn-lt"/>
                <a:ea typeface="+mn-ea"/>
                <a:cs typeface="+mn-cs"/>
              </a:rPr>
              <a:t>, one component of the </a:t>
            </a:r>
            <a:r>
              <a:rPr lang="en-US" sz="1200" b="0" i="0" u="none" strike="noStrike" kern="1200" dirty="0">
                <a:solidFill>
                  <a:schemeClr val="tx1"/>
                </a:solidFill>
                <a:effectLst/>
                <a:latin typeface="+mn-lt"/>
                <a:ea typeface="+mn-ea"/>
                <a:cs typeface="+mn-cs"/>
                <a:hlinkClick r:id="rId5" tooltip="Japanese writing system"/>
              </a:rPr>
              <a:t>Japanese writing system</a:t>
            </a:r>
            <a:r>
              <a:rPr lang="en-US" sz="1200" b="0" i="0" u="none" strike="noStrike" kern="1200" dirty="0">
                <a:solidFill>
                  <a:schemeClr val="tx1"/>
                </a:solidFill>
                <a:effectLst/>
                <a:latin typeface="+mn-lt"/>
                <a:ea typeface="+mn-ea"/>
                <a:cs typeface="+mn-cs"/>
              </a:rPr>
              <a:t> along with </a:t>
            </a:r>
            <a:r>
              <a:rPr lang="en-US" sz="1200" b="0" i="0" u="none" strike="noStrike" kern="1200" dirty="0">
                <a:solidFill>
                  <a:schemeClr val="tx1"/>
                </a:solidFill>
                <a:effectLst/>
                <a:latin typeface="+mn-lt"/>
                <a:ea typeface="+mn-ea"/>
                <a:cs typeface="+mn-cs"/>
                <a:hlinkClick r:id="rId6" tooltip="Hiragana"/>
              </a:rPr>
              <a:t>hiragana</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a:rPr>
              <a:t>[2]</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Kanji"/>
              </a:rPr>
              <a:t>kanji</a:t>
            </a:r>
            <a:r>
              <a:rPr lang="en-US" sz="1200" b="0" i="0" u="none" strike="noStrike" kern="1200" dirty="0">
                <a:solidFill>
                  <a:schemeClr val="tx1"/>
                </a:solidFill>
                <a:effectLst/>
                <a:latin typeface="+mn-lt"/>
                <a:ea typeface="+mn-ea"/>
                <a:cs typeface="+mn-cs"/>
              </a:rPr>
              <a:t> and in some cases the </a:t>
            </a:r>
            <a:r>
              <a:rPr lang="en-US" sz="1200" b="0" i="0" u="none" strike="noStrike" kern="1200" dirty="0">
                <a:solidFill>
                  <a:schemeClr val="tx1"/>
                </a:solidFill>
                <a:effectLst/>
                <a:latin typeface="+mn-lt"/>
                <a:ea typeface="+mn-ea"/>
                <a:cs typeface="+mn-cs"/>
                <a:hlinkClick r:id="rId9" tooltip="Latin script"/>
              </a:rPr>
              <a:t>Latin script</a:t>
            </a:r>
            <a:r>
              <a:rPr lang="en-US" sz="1200" b="0" i="0" u="none" strike="noStrike" kern="1200" dirty="0">
                <a:solidFill>
                  <a:schemeClr val="tx1"/>
                </a:solidFill>
                <a:effectLst/>
                <a:latin typeface="+mn-lt"/>
                <a:ea typeface="+mn-ea"/>
                <a:cs typeface="+mn-cs"/>
              </a:rPr>
              <a:t> (known as </a:t>
            </a:r>
            <a:r>
              <a:rPr lang="en-US" sz="1200" b="0" i="0" u="none" strike="noStrike" kern="1200" dirty="0">
                <a:solidFill>
                  <a:schemeClr val="tx1"/>
                </a:solidFill>
                <a:effectLst/>
                <a:latin typeface="+mn-lt"/>
                <a:ea typeface="+mn-ea"/>
                <a:cs typeface="+mn-cs"/>
                <a:hlinkClick r:id="rId10" tooltip="Rōmaji"/>
              </a:rPr>
              <a:t>rōmaji</a:t>
            </a:r>
            <a:r>
              <a:rPr lang="en-US" sz="1200" b="0" i="0" u="none" strike="noStrike" kern="1200" dirty="0">
                <a:solidFill>
                  <a:schemeClr val="tx1"/>
                </a:solidFill>
                <a:effectLst/>
                <a:latin typeface="+mn-lt"/>
                <a:ea typeface="+mn-ea"/>
                <a:cs typeface="+mn-cs"/>
              </a:rPr>
              <a:t>). The</a:t>
            </a:r>
          </a:p>
          <a:p>
            <a:r>
              <a:rPr lang="en-US" sz="1200" b="0" i="0" u="none" strike="noStrike" kern="1200" dirty="0">
                <a:solidFill>
                  <a:schemeClr val="tx1"/>
                </a:solidFill>
                <a:effectLst/>
                <a:latin typeface="+mn-lt"/>
                <a:ea typeface="+mn-ea"/>
                <a:cs typeface="+mn-cs"/>
              </a:rPr>
              <a:t>The word </a:t>
            </a:r>
            <a:r>
              <a:rPr lang="en-US" sz="1200" b="0" i="1" u="none" strike="noStrike" kern="1200" dirty="0">
                <a:solidFill>
                  <a:schemeClr val="tx1"/>
                </a:solidFill>
                <a:effectLst/>
                <a:latin typeface="+mn-lt"/>
                <a:ea typeface="+mn-ea"/>
                <a:cs typeface="+mn-cs"/>
              </a:rPr>
              <a:t>hiragana</a:t>
            </a:r>
            <a:r>
              <a:rPr lang="en-US" sz="1200" b="0" i="0" u="none" strike="noStrike" kern="1200" dirty="0">
                <a:solidFill>
                  <a:schemeClr val="tx1"/>
                </a:solidFill>
                <a:effectLst/>
                <a:latin typeface="+mn-lt"/>
                <a:ea typeface="+mn-ea"/>
                <a:cs typeface="+mn-cs"/>
              </a:rPr>
              <a:t> literally means "ordinary" or "simple" </a:t>
            </a:r>
            <a:r>
              <a:rPr lang="en-US" sz="1200" b="0" i="0" u="none" strike="noStrike" kern="1200" dirty="0">
                <a:solidFill>
                  <a:schemeClr val="tx1"/>
                </a:solidFill>
                <a:effectLst/>
                <a:latin typeface="+mn-lt"/>
                <a:ea typeface="+mn-ea"/>
                <a:cs typeface="+mn-cs"/>
                <a:hlinkClick r:id="rId11" tooltip="Kana"/>
              </a:rPr>
              <a:t>kana</a:t>
            </a:r>
            <a:r>
              <a:rPr lang="en-US" sz="1200" b="0" i="0" u="none" strike="noStrike" kern="1200" dirty="0">
                <a:solidFill>
                  <a:schemeClr val="tx1"/>
                </a:solidFill>
                <a:effectLst/>
                <a:latin typeface="+mn-lt"/>
                <a:ea typeface="+mn-ea"/>
                <a:cs typeface="+mn-cs"/>
              </a:rPr>
              <a:t> ("simple" originally as contrasted with kanji).</a:t>
            </a:r>
          </a:p>
          <a:p>
            <a:r>
              <a:rPr lang="en-US" sz="1200" b="1" i="0" u="none" strike="noStrike" kern="1200" dirty="0">
                <a:solidFill>
                  <a:schemeClr val="tx1"/>
                </a:solidFill>
                <a:effectLst/>
                <a:latin typeface="+mn-lt"/>
                <a:ea typeface="+mn-ea"/>
                <a:cs typeface="+mn-cs"/>
              </a:rPr>
              <a:t>Kanji</a:t>
            </a:r>
            <a:r>
              <a:rPr lang="en-US" sz="1200" b="0" i="0" u="none" strike="noStrike" kern="1200" dirty="0">
                <a:solidFill>
                  <a:schemeClr val="tx1"/>
                </a:solidFill>
                <a:effectLst/>
                <a:latin typeface="+mn-lt"/>
                <a:ea typeface="+mn-ea"/>
                <a:cs typeface="+mn-cs"/>
              </a:rPr>
              <a:t> are the adopted </a:t>
            </a:r>
            <a:r>
              <a:rPr lang="en-US" sz="1200" b="0" i="0" u="none" strike="noStrike" kern="1200" dirty="0">
                <a:solidFill>
                  <a:schemeClr val="tx1"/>
                </a:solidFill>
                <a:effectLst/>
                <a:latin typeface="+mn-lt"/>
                <a:ea typeface="+mn-ea"/>
                <a:cs typeface="+mn-cs"/>
                <a:hlinkClick r:id="rId12" tooltip="Logographic"/>
              </a:rPr>
              <a:t>logographic</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Chinese characters"/>
              </a:rPr>
              <a:t>Chinese characters</a:t>
            </a:r>
            <a:r>
              <a:rPr lang="en-US" sz="1200" b="0" i="0" u="none" strike="noStrike" kern="1200" dirty="0">
                <a:solidFill>
                  <a:schemeClr val="tx1"/>
                </a:solidFill>
                <a:effectLst/>
                <a:latin typeface="+mn-lt"/>
                <a:ea typeface="+mn-ea"/>
                <a:cs typeface="+mn-cs"/>
              </a:rPr>
              <a:t> that are used in the </a:t>
            </a:r>
            <a:r>
              <a:rPr lang="en-US" sz="1200" b="0" i="0" u="none" strike="noStrike" kern="1200" dirty="0">
                <a:solidFill>
                  <a:schemeClr val="tx1"/>
                </a:solidFill>
                <a:effectLst/>
                <a:latin typeface="+mn-lt"/>
                <a:ea typeface="+mn-ea"/>
                <a:cs typeface="+mn-cs"/>
                <a:hlinkClick r:id="rId5"/>
              </a:rPr>
              <a:t>Japanese writing system</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559447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C1186323-23FC-C745-A59E-E7A0F69F23C3}" type="slidenum">
              <a:rPr lang="en-US"/>
              <a:pPr/>
              <a:t>9</a:t>
            </a:fld>
            <a:endParaRPr lang="en-US"/>
          </a:p>
        </p:txBody>
      </p:sp>
      <p:sp>
        <p:nvSpPr>
          <p:cNvPr id="30723" name="Rectangle 2"/>
          <p:cNvSpPr>
            <a:spLocks noGrp="1" noRot="1" noChangeAspect="1" noChangeArrowheads="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402975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89</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C9BB694-CB85-1C42-BB21-6EC89F24E5E0}" type="slidenum">
              <a:rPr lang="en-US"/>
              <a:pPr/>
              <a:t>10</a:t>
            </a:fld>
            <a:endParaRPr lang="en-US"/>
          </a:p>
        </p:txBody>
      </p:sp>
      <p:sp>
        <p:nvSpPr>
          <p:cNvPr id="32771" name="Rectangle 2"/>
          <p:cNvSpPr>
            <a:spLocks noGrp="1" noRot="1" noChangeAspect="1" noChangeArrowheads="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09435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A24F83C-53AC-F24F-80E2-C55109AFC467}" type="slidenum">
              <a:rPr lang="en-US"/>
              <a:pPr/>
              <a:t>11</a:t>
            </a:fld>
            <a:endParaRPr lang="en-US"/>
          </a:p>
        </p:txBody>
      </p:sp>
      <p:sp>
        <p:nvSpPr>
          <p:cNvPr id="34819" name="Rectangle 2"/>
          <p:cNvSpPr>
            <a:spLocks noGrp="1" noRot="1" noChangeAspect="1" noChangeArrowheads="1"/>
          </p:cNvSpPr>
          <p:nvPr>
            <p:ph type="sldImg"/>
          </p:nvPr>
        </p:nvSpPr>
        <p:spPr>
          <a:solidFill>
            <a:srgbClr val="FFFFFF"/>
          </a:solidFill>
          <a:ln/>
        </p:spPr>
      </p:sp>
      <p:sp>
        <p:nvSpPr>
          <p:cNvPr id="348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029243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reason it’s helpful to have </a:t>
            </a:r>
            <a:r>
              <a:rPr lang="en-US" sz="1200" b="0" kern="1200" dirty="0" err="1">
                <a:solidFill>
                  <a:schemeClr val="tx1"/>
                </a:solidFill>
                <a:effectLst/>
                <a:latin typeface="+mn-lt"/>
                <a:ea typeface="+mn-ea"/>
                <a:cs typeface="+mn-cs"/>
              </a:rPr>
              <a:t>subword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tokens is to deal with unknown words.  Unknown words are particularly relevant for machine learning systems. As we will see in the next chapter, machine learning systems often learn some facts about words in one corpus (a </a:t>
            </a:r>
            <a:r>
              <a:rPr lang="en-US" sz="1200" b="0" kern="1200" dirty="0">
                <a:solidFill>
                  <a:schemeClr val="tx1"/>
                </a:solidFill>
                <a:effectLst/>
                <a:latin typeface="+mn-lt"/>
                <a:ea typeface="+mn-ea"/>
                <a:cs typeface="+mn-cs"/>
              </a:rPr>
              <a:t>training </a:t>
            </a:r>
            <a:r>
              <a:rPr lang="en-US" sz="1200" kern="1200" dirty="0">
                <a:solidFill>
                  <a:schemeClr val="tx1"/>
                </a:solidFill>
                <a:effectLst/>
                <a:latin typeface="+mn-lt"/>
                <a:ea typeface="+mn-ea"/>
                <a:cs typeface="+mn-cs"/>
              </a:rPr>
              <a:t>corpus) and then use these facts to make decisions about a separate </a:t>
            </a:r>
            <a:r>
              <a:rPr lang="en-US" sz="1200" b="0" kern="1200" dirty="0">
                <a:solidFill>
                  <a:schemeClr val="tx1"/>
                </a:solidFill>
                <a:effectLst/>
                <a:latin typeface="+mn-lt"/>
                <a:ea typeface="+mn-ea"/>
                <a:cs typeface="+mn-cs"/>
              </a:rPr>
              <a:t>test </a:t>
            </a:r>
            <a:r>
              <a:rPr lang="en-US" sz="1200" kern="1200" dirty="0">
                <a:solidFill>
                  <a:schemeClr val="tx1"/>
                </a:solidFill>
                <a:effectLst/>
                <a:latin typeface="+mn-lt"/>
                <a:ea typeface="+mn-ea"/>
                <a:cs typeface="+mn-cs"/>
              </a:rPr>
              <a:t>corpus and its words. Thus if our training corpus contains, say the words </a:t>
            </a:r>
            <a:r>
              <a:rPr lang="en-US" sz="1200" i="1" kern="1200" dirty="0">
                <a:solidFill>
                  <a:schemeClr val="tx1"/>
                </a:solidFill>
                <a:effectLst/>
                <a:latin typeface="+mn-lt"/>
                <a:ea typeface="+mn-ea"/>
                <a:cs typeface="+mn-cs"/>
              </a:rPr>
              <a:t>low</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lowest</a:t>
            </a:r>
            <a:r>
              <a:rPr lang="en-US" sz="1200" kern="1200" dirty="0">
                <a:solidFill>
                  <a:schemeClr val="tx1"/>
                </a:solidFill>
                <a:effectLst/>
                <a:latin typeface="+mn-lt"/>
                <a:ea typeface="+mn-ea"/>
                <a:cs typeface="+mn-cs"/>
              </a:rPr>
              <a:t>, but not </a:t>
            </a:r>
            <a:r>
              <a:rPr lang="en-US" sz="1200" i="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but then the word </a:t>
            </a:r>
            <a:r>
              <a:rPr lang="en-US" sz="1200" i="1" kern="1200" dirty="0">
                <a:solidFill>
                  <a:schemeClr val="tx1"/>
                </a:solidFill>
                <a:effectLst/>
                <a:latin typeface="+mn-lt"/>
                <a:ea typeface="+mn-ea"/>
                <a:cs typeface="+mn-cs"/>
              </a:rPr>
              <a:t>lower </a:t>
            </a:r>
            <a:r>
              <a:rPr lang="en-US" sz="1200" kern="1200" dirty="0">
                <a:solidFill>
                  <a:schemeClr val="tx1"/>
                </a:solidFill>
                <a:effectLst/>
                <a:latin typeface="+mn-lt"/>
                <a:ea typeface="+mn-ea"/>
                <a:cs typeface="+mn-cs"/>
              </a:rPr>
              <a:t>appears in our test corpus, our system will not know what to do with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The BPE algorithm tokenizes text, such that most tokens are words, but some tokens are frequent morphemes or other </a:t>
            </a:r>
            <a:r>
              <a:rPr lang="en-US" dirty="0" err="1"/>
              <a:t>subwords</a:t>
            </a:r>
            <a:r>
              <a:rPr lang="en-US" dirty="0"/>
              <a:t> like</a:t>
            </a:r>
            <a:r>
              <a:rPr lang="en-US" i="1" dirty="0"/>
              <a:t> –</a:t>
            </a:r>
            <a:r>
              <a:rPr lang="en-US" i="1" dirty="0" err="1"/>
              <a:t>er</a:t>
            </a:r>
            <a:r>
              <a:rPr lang="en-US" i="1" dirty="0"/>
              <a:t>.</a:t>
            </a:r>
            <a:br>
              <a:rPr lang="en-US" i="1" dirty="0"/>
            </a:br>
            <a:br>
              <a:rPr lang="en-US" i="1" dirty="0"/>
            </a:br>
            <a:r>
              <a:rPr lang="en-US" dirty="0"/>
              <a:t>Unseen word can be represented by combining the parts.</a:t>
            </a:r>
          </a:p>
          <a:p>
            <a:r>
              <a:rPr lang="en-US" dirty="0"/>
              <a:t>BPE was originally used for text compression, but was repurposed for tokenization in 2016 by Rico </a:t>
            </a:r>
            <a:r>
              <a:rPr lang="en-US" dirty="0" err="1"/>
              <a:t>Sennrich</a:t>
            </a:r>
            <a:r>
              <a:rPr lang="en-US" dirty="0"/>
              <a:t>, Barry Haddow, and </a:t>
            </a:r>
            <a:r>
              <a:rPr lang="en-US" dirty="0" err="1"/>
              <a:t>Alexanra</a:t>
            </a:r>
            <a:r>
              <a:rPr lang="en-US" dirty="0"/>
              <a:t> Birch to translate rare and unseen words.</a:t>
            </a:r>
            <a:br>
              <a:rPr lang="en-US" dirty="0"/>
            </a:br>
            <a:br>
              <a:rPr lang="en-US" dirty="0"/>
            </a:br>
            <a:r>
              <a:rPr lang="en-US" dirty="0"/>
              <a:t>Start with a set of symbols that is the set of characters, plus an end of word symbol.</a:t>
            </a:r>
          </a:p>
          <a:p>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7695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026310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527706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putational-linguistics-clas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7.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9.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2.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1.e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emf"/><Relationship Id="rId5" Type="http://schemas.openxmlformats.org/officeDocument/2006/relationships/oleObject" Target="../embeddings/oleObject9.bin"/><Relationship Id="rId4" Type="http://schemas.openxmlformats.org/officeDocument/2006/relationships/image" Target="../media/image23.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7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7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39.emf"/></Relationships>
</file>

<file path=ppt/slides/_rels/slide7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customXml" Target="../ink/ink4.xml"/><Relationship Id="rId4" Type="http://schemas.openxmlformats.org/officeDocument/2006/relationships/image" Target="../media/image41.emf"/></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customXml" Target="../ink/ink5.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2960" y="758952"/>
            <a:ext cx="8092440" cy="3566160"/>
          </a:xfrm>
        </p:spPr>
        <p:txBody>
          <a:bodyPr>
            <a:normAutofit fontScale="90000"/>
          </a:bodyPr>
          <a:lstStyle/>
          <a:p>
            <a:r>
              <a:rPr lang="en-US" dirty="0">
                <a:solidFill>
                  <a:srgbClr val="C00000"/>
                </a:solidFill>
              </a:rPr>
              <a:t>CIS 530: Text Processing Wrap up &amp; Logistic Regression</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
        <p:nvSpPr>
          <p:cNvPr id="8" name="Subtitle 4">
            <a:extLst>
              <a:ext uri="{FF2B5EF4-FFF2-40B4-BE49-F238E27FC236}">
                <a16:creationId xmlns:a16="http://schemas.microsoft.com/office/drawing/2014/main" id="{97066429-1091-B940-BBB7-34D22E41F153}"/>
              </a:ext>
            </a:extLst>
          </p:cNvPr>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strike="dblStrike" dirty="0"/>
              <a:t>3401 Walnut, room 401B </a:t>
            </a:r>
            <a:r>
              <a:rPr lang="en-US" dirty="0"/>
              <a:t> Annenberg 110</a:t>
            </a:r>
            <a:br>
              <a:rPr lang="en-US" dirty="0"/>
            </a:br>
            <a:r>
              <a:rPr lang="en-US" dirty="0">
                <a:hlinkClick r:id="rId3"/>
              </a:rPr>
              <a:t>computational-linguistics-class.org</a:t>
            </a:r>
            <a:endParaRPr lang="en-US" dirty="0"/>
          </a:p>
          <a:p>
            <a:br>
              <a:rPr lang="en-US" dirty="0"/>
            </a:br>
            <a:r>
              <a:rPr lang="en-US" dirty="0"/>
              <a:t>Professor </a:t>
            </a:r>
            <a:r>
              <a:rPr lang="en-US" dirty="0" err="1"/>
              <a:t>Callison</a:t>
            </a:r>
            <a:r>
              <a:rPr lang="en-US" dirty="0"/>
              <a:t>-Burch</a:t>
            </a:r>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Maximum Matching</a:t>
            </a:r>
            <a:br>
              <a:rPr lang="en-US" sz="3100">
                <a:solidFill>
                  <a:srgbClr val="FFFFFF"/>
                </a:solidFill>
              </a:rPr>
            </a:br>
            <a:r>
              <a:rPr lang="en-US" sz="3100">
                <a:solidFill>
                  <a:srgbClr val="FFFFFF"/>
                </a:solidFill>
              </a:rPr>
              <a:t>Word Segmentation Algorithm</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Rectangle 3"/>
          <p:cNvSpPr>
            <a:spLocks noGrp="1" noChangeArrowheads="1"/>
          </p:cNvSpPr>
          <p:nvPr>
            <p:ph sz="quarter" idx="1"/>
          </p:nvPr>
        </p:nvSpPr>
        <p:spPr>
          <a:xfrm>
            <a:off x="3556512" y="605896"/>
            <a:ext cx="4810247" cy="5646208"/>
          </a:xfrm>
        </p:spPr>
        <p:txBody>
          <a:bodyPr anchor="ctr">
            <a:normAutofit/>
          </a:bodyPr>
          <a:lstStyle/>
          <a:p>
            <a:pPr marL="0" indent="0">
              <a:buNone/>
            </a:pPr>
            <a:r>
              <a:rPr lang="en-US" dirty="0"/>
              <a:t>Given a wordlist of Chinese, and a string:</a:t>
            </a:r>
          </a:p>
          <a:p>
            <a:pPr marL="533400" indent="-533400">
              <a:buClr>
                <a:schemeClr val="tx1"/>
              </a:buClr>
              <a:buFont typeface="Arial" charset="0"/>
              <a:buAutoNum type="arabicParenR"/>
            </a:pPr>
            <a:r>
              <a:rPr lang="en-US" dirty="0"/>
              <a:t>Start a pointer at the beginning of the string</a:t>
            </a:r>
          </a:p>
          <a:p>
            <a:pPr marL="533400" indent="-533400">
              <a:buClr>
                <a:schemeClr val="tx1"/>
              </a:buClr>
              <a:buFont typeface="Arial" charset="0"/>
              <a:buAutoNum type="arabicParenR"/>
            </a:pPr>
            <a:r>
              <a:rPr lang="en-US" dirty="0"/>
              <a:t>Find the longest word in dictionary that matches the string starting at pointer</a:t>
            </a:r>
          </a:p>
          <a:p>
            <a:pPr marL="533400" indent="-533400">
              <a:buClr>
                <a:schemeClr val="tx1"/>
              </a:buClr>
              <a:buFont typeface="Arial" charset="0"/>
              <a:buAutoNum type="arabicParenR"/>
            </a:pPr>
            <a:r>
              <a:rPr lang="en-US" dirty="0"/>
              <a:t>Move the pointer over the word in string</a:t>
            </a:r>
          </a:p>
          <a:p>
            <a:pPr marL="533400" indent="-533400">
              <a:buClr>
                <a:schemeClr val="tx1"/>
              </a:buClr>
              <a:buFont typeface="Arial" charset="0"/>
              <a:buAutoNum type="arabicParenR"/>
            </a:pPr>
            <a:r>
              <a:rPr lang="en-US" dirty="0"/>
              <a:t>Go to 2</a:t>
            </a:r>
          </a:p>
        </p:txBody>
      </p:sp>
    </p:spTree>
    <p:extLst>
      <p:ext uri="{BB962C8B-B14F-4D97-AF65-F5344CB8AC3E}">
        <p14:creationId xmlns:p14="http://schemas.microsoft.com/office/powerpoint/2010/main" val="88176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19200" y="685800"/>
            <a:ext cx="7772400" cy="857250"/>
          </a:xfrm>
        </p:spPr>
        <p:txBody>
          <a:bodyPr>
            <a:normAutofit fontScale="90000"/>
          </a:bodyPr>
          <a:lstStyle/>
          <a:p>
            <a:r>
              <a:rPr lang="en-US" dirty="0"/>
              <a:t>Max-match segmentation illustration</a:t>
            </a:r>
          </a:p>
        </p:txBody>
      </p:sp>
      <p:sp>
        <p:nvSpPr>
          <p:cNvPr id="33795" name="Rectangle 3"/>
          <p:cNvSpPr>
            <a:spLocks noGrp="1" noChangeArrowheads="1"/>
          </p:cNvSpPr>
          <p:nvPr>
            <p:ph sz="quarter" idx="1"/>
          </p:nvPr>
        </p:nvSpPr>
        <p:spPr>
          <a:xfrm>
            <a:off x="533400" y="1847850"/>
            <a:ext cx="8763000" cy="4152900"/>
          </a:xfrm>
        </p:spPr>
        <p:txBody>
          <a:bodyPr/>
          <a:lstStyle/>
          <a:p>
            <a:r>
              <a:rPr lang="en-US" sz="2800" dirty="0" err="1"/>
              <a:t>Thecatinthehat</a:t>
            </a:r>
            <a:endParaRPr lang="en-US" sz="2800" dirty="0"/>
          </a:p>
          <a:p>
            <a:r>
              <a:rPr lang="en-US" sz="2800" dirty="0" err="1"/>
              <a:t>Thetabledownthere</a:t>
            </a:r>
            <a:endParaRPr lang="en-US" sz="2800" dirty="0"/>
          </a:p>
          <a:p>
            <a:endParaRPr lang="en-US" dirty="0"/>
          </a:p>
          <a:p>
            <a:r>
              <a:rPr lang="en-US" dirty="0"/>
              <a:t>Doesn’t generally work in English!</a:t>
            </a:r>
          </a:p>
          <a:p>
            <a:endParaRPr lang="en-US" dirty="0"/>
          </a:p>
          <a:p>
            <a:r>
              <a:rPr lang="en-US" dirty="0"/>
              <a:t>But works surprisingly well in Chinese</a:t>
            </a:r>
          </a:p>
          <a:p>
            <a:pPr lvl="1" eaLnBrk="1" hangingPunct="1"/>
            <a:r>
              <a:rPr lang="ja-JP" altLang="en-US" dirty="0">
                <a:cs typeface="ＭＳ Ｐゴシック" charset="-128"/>
                <a:sym typeface="Symbol" charset="2"/>
              </a:rPr>
              <a:t>莎拉波娃现在居住在美国东南部的佛罗里达。</a:t>
            </a:r>
            <a:endParaRPr lang="en-US" altLang="ja-JP" dirty="0">
              <a:cs typeface="ＭＳ Ｐゴシック" charset="-128"/>
              <a:sym typeface="Symbol" charset="2"/>
            </a:endParaRPr>
          </a:p>
          <a:p>
            <a:pPr lvl="1" eaLnBrk="1" hangingPunct="1"/>
            <a:r>
              <a:rPr lang="ja-JP" altLang="en-US" dirty="0">
                <a:cs typeface="ＭＳ Ｐゴシック" charset="-128"/>
                <a:sym typeface="Symbol" charset="2"/>
              </a:rPr>
              <a:t>莎拉波娃</a:t>
            </a:r>
            <a:r>
              <a:rPr lang="en-US" altLang="ja-JP" dirty="0">
                <a:cs typeface="ＭＳ Ｐゴシック" charset="-128"/>
                <a:sym typeface="Symbol" charset="2"/>
              </a:rPr>
              <a:t>  </a:t>
            </a:r>
            <a:r>
              <a:rPr lang="ja-JP" altLang="en-US" dirty="0">
                <a:cs typeface="ＭＳ Ｐゴシック" charset="-128"/>
                <a:sym typeface="Symbol" charset="2"/>
              </a:rPr>
              <a:t>现在</a:t>
            </a:r>
            <a:r>
              <a:rPr lang="en-US" altLang="ja-JP" dirty="0">
                <a:cs typeface="ＭＳ Ｐゴシック" charset="-128"/>
                <a:sym typeface="Symbol" charset="2"/>
              </a:rPr>
              <a:t>   </a:t>
            </a:r>
            <a:r>
              <a:rPr lang="ja-JP" altLang="en-US" dirty="0">
                <a:cs typeface="ＭＳ Ｐゴシック" charset="-128"/>
                <a:sym typeface="Symbol" charset="2"/>
              </a:rPr>
              <a:t>居住</a:t>
            </a:r>
            <a:r>
              <a:rPr lang="en-US" altLang="ja-JP" dirty="0">
                <a:cs typeface="ＭＳ Ｐゴシック" charset="-128"/>
                <a:sym typeface="Symbol" charset="2"/>
              </a:rPr>
              <a:t>   </a:t>
            </a:r>
            <a:r>
              <a:rPr lang="ja-JP" altLang="en-US" dirty="0">
                <a:cs typeface="ＭＳ Ｐゴシック" charset="-128"/>
                <a:sym typeface="Symbol" charset="2"/>
              </a:rPr>
              <a:t>在</a:t>
            </a:r>
            <a:r>
              <a:rPr lang="en-US" altLang="ja-JP" dirty="0">
                <a:cs typeface="ＭＳ Ｐゴシック" charset="-128"/>
                <a:sym typeface="Symbol" charset="2"/>
              </a:rPr>
              <a:t>  </a:t>
            </a:r>
            <a:r>
              <a:rPr lang="ja-JP" altLang="en-US" dirty="0">
                <a:cs typeface="ＭＳ Ｐゴシック" charset="-128"/>
                <a:sym typeface="Symbol" charset="2"/>
              </a:rPr>
              <a:t>美国</a:t>
            </a:r>
            <a:r>
              <a:rPr lang="en-US" altLang="ja-JP" dirty="0">
                <a:cs typeface="ＭＳ Ｐゴシック" charset="-128"/>
                <a:sym typeface="Symbol" charset="2"/>
              </a:rPr>
              <a:t>   </a:t>
            </a:r>
            <a:r>
              <a:rPr lang="ja-JP" altLang="en-US" dirty="0">
                <a:cs typeface="ＭＳ Ｐゴシック" charset="-128"/>
                <a:sym typeface="Symbol" charset="2"/>
              </a:rPr>
              <a:t>东南部</a:t>
            </a:r>
            <a:r>
              <a:rPr lang="en-US" altLang="ja-JP" dirty="0">
                <a:cs typeface="ＭＳ Ｐゴシック" charset="-128"/>
                <a:sym typeface="Symbol" charset="2"/>
              </a:rPr>
              <a:t>     </a:t>
            </a:r>
            <a:r>
              <a:rPr lang="ja-JP" altLang="en-US" dirty="0">
                <a:cs typeface="ＭＳ Ｐゴシック" charset="-128"/>
                <a:sym typeface="Symbol" charset="2"/>
              </a:rPr>
              <a:t>的</a:t>
            </a:r>
            <a:r>
              <a:rPr lang="en-US" altLang="ja-JP" dirty="0">
                <a:cs typeface="ＭＳ Ｐゴシック" charset="-128"/>
                <a:sym typeface="Symbol" charset="2"/>
              </a:rPr>
              <a:t>  </a:t>
            </a:r>
            <a:r>
              <a:rPr lang="ja-JP" altLang="en-US" dirty="0">
                <a:cs typeface="ＭＳ Ｐゴシック" charset="-128"/>
                <a:sym typeface="Symbol" charset="2"/>
              </a:rPr>
              <a:t>佛罗里达</a:t>
            </a:r>
            <a:endParaRPr lang="en-US" altLang="ja-JP" sz="2400" dirty="0"/>
          </a:p>
          <a:p>
            <a:r>
              <a:rPr lang="en-US" dirty="0"/>
              <a:t>Modern probabilistic segmentation algorithms even better</a:t>
            </a:r>
          </a:p>
        </p:txBody>
      </p:sp>
      <p:sp>
        <p:nvSpPr>
          <p:cNvPr id="2" name="TextBox 1"/>
          <p:cNvSpPr txBox="1"/>
          <p:nvPr/>
        </p:nvSpPr>
        <p:spPr>
          <a:xfrm>
            <a:off x="4953000" y="2362200"/>
            <a:ext cx="3352800" cy="400110"/>
          </a:xfrm>
          <a:prstGeom prst="rect">
            <a:avLst/>
          </a:prstGeom>
          <a:noFill/>
        </p:spPr>
        <p:txBody>
          <a:bodyPr wrap="square" rtlCol="0">
            <a:spAutoFit/>
          </a:bodyPr>
          <a:lstStyle/>
          <a:p>
            <a:pPr marL="0" lvl="1"/>
            <a:r>
              <a:rPr lang="en-US" sz="2000" dirty="0"/>
              <a:t>the table down there</a:t>
            </a:r>
          </a:p>
        </p:txBody>
      </p:sp>
      <p:sp>
        <p:nvSpPr>
          <p:cNvPr id="5" name="TextBox 4"/>
          <p:cNvSpPr txBox="1"/>
          <p:nvPr/>
        </p:nvSpPr>
        <p:spPr>
          <a:xfrm>
            <a:off x="4953000" y="1905000"/>
            <a:ext cx="2971800" cy="400110"/>
          </a:xfrm>
          <a:prstGeom prst="rect">
            <a:avLst/>
          </a:prstGeom>
          <a:noFill/>
        </p:spPr>
        <p:txBody>
          <a:bodyPr wrap="square" rtlCol="0">
            <a:spAutoFit/>
          </a:bodyPr>
          <a:lstStyle/>
          <a:p>
            <a:pPr marL="0" lvl="1"/>
            <a:r>
              <a:rPr lang="en-US" sz="2000" dirty="0"/>
              <a:t>the cat in the hat</a:t>
            </a:r>
          </a:p>
        </p:txBody>
      </p:sp>
      <p:sp>
        <p:nvSpPr>
          <p:cNvPr id="6" name="TextBox 5"/>
          <p:cNvSpPr txBox="1"/>
          <p:nvPr/>
        </p:nvSpPr>
        <p:spPr>
          <a:xfrm>
            <a:off x="4953000" y="2819400"/>
            <a:ext cx="3352800" cy="400110"/>
          </a:xfrm>
          <a:prstGeom prst="rect">
            <a:avLst/>
          </a:prstGeom>
          <a:noFill/>
        </p:spPr>
        <p:txBody>
          <a:bodyPr wrap="square" rtlCol="0">
            <a:spAutoFit/>
          </a:bodyPr>
          <a:lstStyle/>
          <a:p>
            <a:pPr marL="0" lvl="1"/>
            <a:r>
              <a:rPr lang="en-US" sz="2000" dirty="0"/>
              <a:t>theta bled own there</a:t>
            </a:r>
          </a:p>
        </p:txBody>
      </p:sp>
    </p:spTree>
    <p:extLst>
      <p:ext uri="{BB962C8B-B14F-4D97-AF65-F5344CB8AC3E}">
        <p14:creationId xmlns:p14="http://schemas.microsoft.com/office/powerpoint/2010/main" val="309828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79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795">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2"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BBA4-DEDF-9C4F-BFAB-EA42D9344737}"/>
              </a:ext>
            </a:extLst>
          </p:cNvPr>
          <p:cNvSpPr>
            <a:spLocks noGrp="1"/>
          </p:cNvSpPr>
          <p:nvPr>
            <p:ph type="title"/>
          </p:nvPr>
        </p:nvSpPr>
        <p:spPr/>
        <p:txBody>
          <a:bodyPr/>
          <a:lstStyle/>
          <a:p>
            <a:r>
              <a:rPr lang="en-US" dirty="0"/>
              <a:t>Byte-Pair Encoding for Tokenization</a:t>
            </a:r>
          </a:p>
        </p:txBody>
      </p:sp>
      <p:sp>
        <p:nvSpPr>
          <p:cNvPr id="3" name="Content Placeholder 2">
            <a:extLst>
              <a:ext uri="{FF2B5EF4-FFF2-40B4-BE49-F238E27FC236}">
                <a16:creationId xmlns:a16="http://schemas.microsoft.com/office/drawing/2014/main" id="{A66723AC-7491-504E-ADE6-69FFE74F357E}"/>
              </a:ext>
            </a:extLst>
          </p:cNvPr>
          <p:cNvSpPr>
            <a:spLocks noGrp="1"/>
          </p:cNvSpPr>
          <p:nvPr>
            <p:ph idx="1"/>
          </p:nvPr>
        </p:nvSpPr>
        <p:spPr/>
        <p:txBody>
          <a:bodyPr/>
          <a:lstStyle/>
          <a:p>
            <a:r>
              <a:rPr lang="en-US" dirty="0"/>
              <a:t>Modern tokenizers use data to automatically determine what size tokens we should use, rather than relying on whitespace, or max-</a:t>
            </a:r>
            <a:r>
              <a:rPr lang="en-US" dirty="0" err="1"/>
              <a:t>matc</a:t>
            </a:r>
            <a:endParaRPr lang="en-US" dirty="0"/>
          </a:p>
          <a:p>
            <a:r>
              <a:rPr lang="en-US" dirty="0"/>
              <a:t>Sometimes we want a space delimited words like </a:t>
            </a:r>
            <a:r>
              <a:rPr lang="en-US" i="1" dirty="0"/>
              <a:t>spinach</a:t>
            </a:r>
            <a:r>
              <a:rPr lang="en-US" dirty="0"/>
              <a:t> to be a token </a:t>
            </a:r>
          </a:p>
          <a:p>
            <a:r>
              <a:rPr lang="en-US" dirty="0"/>
              <a:t>Other times we might want </a:t>
            </a:r>
            <a:r>
              <a:rPr lang="en-US" b="1" dirty="0"/>
              <a:t>multi-word </a:t>
            </a:r>
            <a:r>
              <a:rPr lang="en-US" dirty="0"/>
              <a:t>units like </a:t>
            </a:r>
            <a:r>
              <a:rPr lang="en-US" i="1" dirty="0"/>
              <a:t>New York Times</a:t>
            </a:r>
          </a:p>
          <a:p>
            <a:r>
              <a:rPr lang="en-US" dirty="0"/>
              <a:t>Sometimes we want </a:t>
            </a:r>
            <a:r>
              <a:rPr lang="en-US" b="1" dirty="0" err="1"/>
              <a:t>subword</a:t>
            </a:r>
            <a:r>
              <a:rPr lang="en-US" dirty="0"/>
              <a:t> units like morphemes </a:t>
            </a:r>
            <a:r>
              <a:rPr lang="en-US" i="1" dirty="0"/>
              <a:t>–</a:t>
            </a:r>
            <a:r>
              <a:rPr lang="en-US" i="1" dirty="0" err="1"/>
              <a:t>est</a:t>
            </a:r>
            <a:r>
              <a:rPr lang="en-US" dirty="0"/>
              <a:t> or </a:t>
            </a:r>
            <a:r>
              <a:rPr lang="en-US" i="1" dirty="0"/>
              <a:t>–</a:t>
            </a:r>
            <a:r>
              <a:rPr lang="en-US" i="1" dirty="0" err="1"/>
              <a:t>er</a:t>
            </a:r>
            <a:endParaRPr lang="en-US" i="1" dirty="0"/>
          </a:p>
          <a:p>
            <a:endParaRPr lang="en-US" b="1" dirty="0"/>
          </a:p>
          <a:p>
            <a:r>
              <a:rPr lang="en-US" b="1" dirty="0" err="1"/>
              <a:t>Subword</a:t>
            </a:r>
            <a:r>
              <a:rPr lang="en-US" b="1" dirty="0"/>
              <a:t> units are helpful for dealing with unknown words.</a:t>
            </a:r>
          </a:p>
        </p:txBody>
      </p:sp>
    </p:spTree>
    <p:extLst>
      <p:ext uri="{BB962C8B-B14F-4D97-AF65-F5344CB8AC3E}">
        <p14:creationId xmlns:p14="http://schemas.microsoft.com/office/powerpoint/2010/main" val="86805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E693-0886-EE4A-99C6-2E963C7B31EE}"/>
              </a:ext>
            </a:extLst>
          </p:cNvPr>
          <p:cNvSpPr>
            <a:spLocks noGrp="1"/>
          </p:cNvSpPr>
          <p:nvPr>
            <p:ph type="title"/>
          </p:nvPr>
        </p:nvSpPr>
        <p:spPr/>
        <p:txBody>
          <a:bodyPr/>
          <a:lstStyle/>
          <a:p>
            <a:r>
              <a:rPr lang="en-US" dirty="0"/>
              <a:t>Byte-Pair Encoding for Tokenization</a:t>
            </a:r>
          </a:p>
        </p:txBody>
      </p:sp>
      <p:sp>
        <p:nvSpPr>
          <p:cNvPr id="3" name="Content Placeholder 2">
            <a:extLst>
              <a:ext uri="{FF2B5EF4-FFF2-40B4-BE49-F238E27FC236}">
                <a16:creationId xmlns:a16="http://schemas.microsoft.com/office/drawing/2014/main" id="{B23EBE3D-4CDD-3A4C-BD56-0048CA01CBC9}"/>
              </a:ext>
            </a:extLst>
          </p:cNvPr>
          <p:cNvSpPr>
            <a:spLocks noGrp="1"/>
          </p:cNvSpPr>
          <p:nvPr>
            <p:ph idx="1"/>
          </p:nvPr>
        </p:nvSpPr>
        <p:spPr/>
        <p:txBody>
          <a:bodyPr/>
          <a:lstStyle/>
          <a:p>
            <a:r>
              <a:rPr lang="en-US" dirty="0"/>
              <a:t>Start with a set of symbols that is the set of characters, plus an end of word symbol.</a:t>
            </a:r>
          </a:p>
          <a:p>
            <a:r>
              <a:rPr lang="en-US" dirty="0"/>
              <a:t>At each step, count the number of symbol pairs, find the most frequent pair (‘A’, ‘B’), and replace it with the new merged symbol (‘AB’).</a:t>
            </a:r>
          </a:p>
          <a:p>
            <a:r>
              <a:rPr lang="en-US" dirty="0"/>
              <a:t>Repeat this merge step </a:t>
            </a:r>
            <a:r>
              <a:rPr lang="en-US" i="1" dirty="0"/>
              <a:t>k</a:t>
            </a:r>
            <a:r>
              <a:rPr lang="en-US" dirty="0"/>
              <a:t> times.</a:t>
            </a:r>
          </a:p>
          <a:p>
            <a:r>
              <a:rPr lang="en-US" dirty="0"/>
              <a:t>The resulting symbol set will consist of the original characters plus </a:t>
            </a:r>
            <a:r>
              <a:rPr lang="en-US" i="1" dirty="0"/>
              <a:t>k</a:t>
            </a:r>
            <a:r>
              <a:rPr lang="en-US" dirty="0"/>
              <a:t> new symbols.</a:t>
            </a:r>
          </a:p>
          <a:p>
            <a:endParaRPr lang="en-US" dirty="0"/>
          </a:p>
        </p:txBody>
      </p:sp>
    </p:spTree>
    <p:extLst>
      <p:ext uri="{BB962C8B-B14F-4D97-AF65-F5344CB8AC3E}">
        <p14:creationId xmlns:p14="http://schemas.microsoft.com/office/powerpoint/2010/main" val="3777122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92520E-BC70-7F4C-B05C-C23839F23F1F}"/>
              </a:ext>
            </a:extLst>
          </p:cNvPr>
          <p:cNvPicPr>
            <a:picLocks noGrp="1" noChangeAspect="1"/>
          </p:cNvPicPr>
          <p:nvPr>
            <p:ph idx="1"/>
          </p:nvPr>
        </p:nvPicPr>
        <p:blipFill>
          <a:blip r:embed="rId3"/>
          <a:stretch>
            <a:fillRect/>
          </a:stretch>
        </p:blipFill>
        <p:spPr>
          <a:xfrm>
            <a:off x="304800" y="0"/>
            <a:ext cx="8105383" cy="6741861"/>
          </a:xfrm>
          <a:prstGeom prst="rect">
            <a:avLst/>
          </a:prstGeom>
        </p:spPr>
      </p:pic>
    </p:spTree>
    <p:extLst>
      <p:ext uri="{BB962C8B-B14F-4D97-AF65-F5344CB8AC3E}">
        <p14:creationId xmlns:p14="http://schemas.microsoft.com/office/powerpoint/2010/main" val="96692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A8BC2B3-1FF2-B24B-A3A7-6F7123A36256}"/>
              </a:ext>
            </a:extLst>
          </p:cNvPr>
          <p:cNvPicPr>
            <a:picLocks noGrp="1" noChangeAspect="1"/>
          </p:cNvPicPr>
          <p:nvPr>
            <p:ph idx="1"/>
          </p:nvPr>
        </p:nvPicPr>
        <p:blipFill>
          <a:blip r:embed="rId3"/>
          <a:stretch>
            <a:fillRect/>
          </a:stretch>
        </p:blipFill>
        <p:spPr>
          <a:xfrm>
            <a:off x="1407007" y="2286000"/>
            <a:ext cx="6311659" cy="1673225"/>
          </a:xfrm>
          <a:prstGeom prst="rect">
            <a:avLst/>
          </a:prstGeom>
        </p:spPr>
      </p:pic>
    </p:spTree>
    <p:extLst>
      <p:ext uri="{BB962C8B-B14F-4D97-AF65-F5344CB8AC3E}">
        <p14:creationId xmlns:p14="http://schemas.microsoft.com/office/powerpoint/2010/main" val="200397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166F70F5-C0BB-6847-AC74-6B4D6BE10188}"/>
              </a:ext>
            </a:extLst>
          </p:cNvPr>
          <p:cNvPicPr>
            <a:picLocks noChangeAspect="1"/>
          </p:cNvPicPr>
          <p:nvPr/>
        </p:nvPicPr>
        <p:blipFill>
          <a:blip r:embed="rId3"/>
          <a:stretch>
            <a:fillRect/>
          </a:stretch>
        </p:blipFill>
        <p:spPr>
          <a:xfrm>
            <a:off x="1219200" y="2286000"/>
            <a:ext cx="7620000" cy="1724872"/>
          </a:xfrm>
          <a:prstGeom prst="rect">
            <a:avLst/>
          </a:prstGeom>
        </p:spPr>
      </p:pic>
    </p:spTree>
    <p:extLst>
      <p:ext uri="{BB962C8B-B14F-4D97-AF65-F5344CB8AC3E}">
        <p14:creationId xmlns:p14="http://schemas.microsoft.com/office/powerpoint/2010/main" val="86801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DB0D7246-6E25-184E-A14B-9F0770F330B4}"/>
              </a:ext>
            </a:extLst>
          </p:cNvPr>
          <p:cNvPicPr>
            <a:picLocks noChangeAspect="1"/>
          </p:cNvPicPr>
          <p:nvPr/>
        </p:nvPicPr>
        <p:blipFill>
          <a:blip r:embed="rId3"/>
          <a:stretch>
            <a:fillRect/>
          </a:stretch>
        </p:blipFill>
        <p:spPr>
          <a:xfrm>
            <a:off x="609600" y="2282681"/>
            <a:ext cx="7757160" cy="1755919"/>
          </a:xfrm>
          <a:prstGeom prst="rect">
            <a:avLst/>
          </a:prstGeom>
        </p:spPr>
      </p:pic>
    </p:spTree>
    <p:extLst>
      <p:ext uri="{BB962C8B-B14F-4D97-AF65-F5344CB8AC3E}">
        <p14:creationId xmlns:p14="http://schemas.microsoft.com/office/powerpoint/2010/main" val="117035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56B0CFD-6F00-2B4D-ACAB-1AAD5CA4B9D7}"/>
              </a:ext>
            </a:extLst>
          </p:cNvPr>
          <p:cNvPicPr>
            <a:picLocks noChangeAspect="1"/>
          </p:cNvPicPr>
          <p:nvPr/>
        </p:nvPicPr>
        <p:blipFill>
          <a:blip r:embed="rId3"/>
          <a:stretch>
            <a:fillRect/>
          </a:stretch>
        </p:blipFill>
        <p:spPr>
          <a:xfrm>
            <a:off x="1437538" y="2286000"/>
            <a:ext cx="6268923" cy="1689497"/>
          </a:xfrm>
          <a:prstGeom prst="rect">
            <a:avLst/>
          </a:prstGeom>
        </p:spPr>
      </p:pic>
    </p:spTree>
    <p:extLst>
      <p:ext uri="{BB962C8B-B14F-4D97-AF65-F5344CB8AC3E}">
        <p14:creationId xmlns:p14="http://schemas.microsoft.com/office/powerpoint/2010/main" val="271876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56B0CFD-6F00-2B4D-ACAB-1AAD5CA4B9D7}"/>
              </a:ext>
            </a:extLst>
          </p:cNvPr>
          <p:cNvPicPr>
            <a:picLocks noChangeAspect="1"/>
          </p:cNvPicPr>
          <p:nvPr/>
        </p:nvPicPr>
        <p:blipFill>
          <a:blip r:embed="rId3"/>
          <a:stretch>
            <a:fillRect/>
          </a:stretch>
        </p:blipFill>
        <p:spPr>
          <a:xfrm>
            <a:off x="1437538" y="2286000"/>
            <a:ext cx="6268923" cy="1689497"/>
          </a:xfrm>
          <a:prstGeom prst="rect">
            <a:avLst/>
          </a:prstGeom>
        </p:spPr>
      </p:pic>
    </p:spTree>
    <p:extLst>
      <p:ext uri="{BB962C8B-B14F-4D97-AF65-F5344CB8AC3E}">
        <p14:creationId xmlns:p14="http://schemas.microsoft.com/office/powerpoint/2010/main" val="2781374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27481405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5837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7D71-F3DF-5D4C-B4ED-07FEA62D790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A8CC3A-D9E6-824F-AA40-BB6543703AC4}"/>
              </a:ext>
            </a:extLst>
          </p:cNvPr>
          <p:cNvPicPr>
            <a:picLocks noChangeAspect="1"/>
          </p:cNvPicPr>
          <p:nvPr/>
        </p:nvPicPr>
        <p:blipFill>
          <a:blip r:embed="rId3"/>
          <a:stretch>
            <a:fillRect/>
          </a:stretch>
        </p:blipFill>
        <p:spPr>
          <a:xfrm>
            <a:off x="844482" y="2514600"/>
            <a:ext cx="7543800" cy="1474076"/>
          </a:xfrm>
          <a:prstGeom prst="rect">
            <a:avLst/>
          </a:prstGeom>
        </p:spPr>
      </p:pic>
    </p:spTree>
    <p:extLst>
      <p:ext uri="{BB962C8B-B14F-4D97-AF65-F5344CB8AC3E}">
        <p14:creationId xmlns:p14="http://schemas.microsoft.com/office/powerpoint/2010/main" val="455030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20"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a:solidFill>
                <a:srgbClr val="FFFFFF"/>
              </a:solidFill>
              <a:latin typeface="Calibri" charset="0"/>
            </a:endParaRPr>
          </a:p>
          <a:p>
            <a:pPr>
              <a:spcAft>
                <a:spcPts val="600"/>
              </a:spcAft>
            </a:pPr>
            <a:r>
              <a:rPr lang="en-US">
                <a:solidFill>
                  <a:srgbClr val="FFFFFF"/>
                </a:solidFill>
                <a:latin typeface="Calibri" charset="0"/>
              </a:rPr>
              <a:t>Word Normalization and Stemming</a:t>
            </a:r>
          </a:p>
          <a:p>
            <a:pPr eaLnBrk="1" hangingPunct="1"/>
            <a:endParaRPr lang="en-US">
              <a:solidFill>
                <a:srgbClr val="FFFFFF"/>
              </a:solidFill>
              <a:latin typeface="Calibri" charset="0"/>
            </a:endParaRPr>
          </a:p>
        </p:txBody>
      </p:sp>
      <p:sp>
        <p:nvSpPr>
          <p:cNvPr id="21"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891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050"/>
          <p:cNvSpPr>
            <a:spLocks noGrp="1" noChangeArrowheads="1"/>
          </p:cNvSpPr>
          <p:nvPr>
            <p:ph type="title"/>
          </p:nvPr>
        </p:nvSpPr>
        <p:spPr/>
        <p:txBody>
          <a:bodyPr/>
          <a:lstStyle/>
          <a:p>
            <a:pPr eaLnBrk="1" hangingPunct="1"/>
            <a:r>
              <a:rPr lang="en-US" dirty="0"/>
              <a:t>Normalization</a:t>
            </a:r>
          </a:p>
        </p:txBody>
      </p:sp>
      <p:sp>
        <p:nvSpPr>
          <p:cNvPr id="35843" name="Rectangle 2051"/>
          <p:cNvSpPr>
            <a:spLocks noGrp="1" noChangeArrowheads="1"/>
          </p:cNvSpPr>
          <p:nvPr>
            <p:ph idx="1"/>
          </p:nvPr>
        </p:nvSpPr>
        <p:spPr/>
        <p:txBody>
          <a:bodyPr/>
          <a:lstStyle/>
          <a:p>
            <a:pPr eaLnBrk="1" hangingPunct="1"/>
            <a:r>
              <a:rPr lang="en-US" dirty="0">
                <a:sym typeface="Symbol" charset="2"/>
              </a:rPr>
              <a:t>Need to “normalize” terms </a:t>
            </a:r>
          </a:p>
          <a:p>
            <a:pPr lvl="1" eaLnBrk="1" hangingPunct="1"/>
            <a:r>
              <a:rPr lang="en-US" dirty="0">
                <a:sym typeface="Symbol" charset="2"/>
              </a:rPr>
              <a:t>Information Retrieval: indexed text &amp; query terms must have same form.</a:t>
            </a:r>
          </a:p>
          <a:p>
            <a:pPr lvl="2" eaLnBrk="1" hangingPunct="1"/>
            <a:r>
              <a:rPr lang="en-US" sz="1800" dirty="0">
                <a:sym typeface="Symbol" charset="2"/>
              </a:rPr>
              <a:t>We want to match </a:t>
            </a:r>
            <a:r>
              <a:rPr lang="en-US" sz="1800" b="1" i="1" dirty="0">
                <a:sym typeface="Symbol" charset="2"/>
              </a:rPr>
              <a:t>U.S.A.</a:t>
            </a:r>
            <a:r>
              <a:rPr lang="en-US" sz="1800" dirty="0">
                <a:sym typeface="Symbol" charset="2"/>
              </a:rPr>
              <a:t> and </a:t>
            </a:r>
            <a:r>
              <a:rPr lang="en-US" sz="1800" b="1" i="1" dirty="0">
                <a:sym typeface="Symbol" charset="2"/>
              </a:rPr>
              <a:t>USA</a:t>
            </a:r>
            <a:endParaRPr lang="en-US" sz="1800" dirty="0">
              <a:sym typeface="Symbol" charset="2"/>
            </a:endParaRPr>
          </a:p>
          <a:p>
            <a:pPr eaLnBrk="1" hangingPunct="1"/>
            <a:r>
              <a:rPr lang="en-US" dirty="0">
                <a:sym typeface="Symbol" charset="2"/>
              </a:rPr>
              <a:t>We implicitly define equivalence classes of terms</a:t>
            </a:r>
          </a:p>
          <a:p>
            <a:pPr lvl="1" eaLnBrk="1" hangingPunct="1"/>
            <a:r>
              <a:rPr lang="en-US" dirty="0">
                <a:sym typeface="Symbol" charset="2"/>
              </a:rPr>
              <a:t>e.g., deleting periods in a term</a:t>
            </a:r>
          </a:p>
          <a:p>
            <a:pPr eaLnBrk="1" hangingPunct="1"/>
            <a:r>
              <a:rPr lang="en-US" dirty="0">
                <a:sym typeface="Symbol" charset="2"/>
              </a:rPr>
              <a:t>Alternative: asymmetric expansion:</a:t>
            </a:r>
          </a:p>
          <a:p>
            <a:pPr lvl="1" eaLnBrk="1" hangingPunct="1"/>
            <a:r>
              <a:rPr lang="en-US" sz="1600" dirty="0">
                <a:sym typeface="Symbol" charset="2"/>
              </a:rPr>
              <a:t>Enter: </a:t>
            </a:r>
            <a:r>
              <a:rPr lang="en-US" sz="1600" b="1" i="1" dirty="0">
                <a:sym typeface="Symbol" charset="2"/>
              </a:rPr>
              <a:t>window</a:t>
            </a:r>
            <a:r>
              <a:rPr lang="en-US" sz="1600" dirty="0">
                <a:sym typeface="Symbol" charset="2"/>
              </a:rPr>
              <a:t>	Search: </a:t>
            </a:r>
            <a:r>
              <a:rPr lang="en-US" sz="1600" b="1" i="1" dirty="0">
                <a:sym typeface="Symbol" charset="2"/>
              </a:rPr>
              <a:t>window, windows</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 windows, window</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a:t>
            </a:r>
          </a:p>
          <a:p>
            <a:pPr eaLnBrk="1" hangingPunct="1"/>
            <a:r>
              <a:rPr lang="en-US" dirty="0">
                <a:sym typeface="Symbol" charset="2"/>
              </a:rPr>
              <a:t>Potentially more powerful, but less efficient</a:t>
            </a:r>
          </a:p>
          <a:p>
            <a:pPr lvl="1" eaLnBrk="1" hangingPunct="1"/>
            <a:endParaRPr lang="en-US" dirty="0">
              <a:sym typeface="Symbol" charset="2"/>
            </a:endParaRPr>
          </a:p>
        </p:txBody>
      </p:sp>
    </p:spTree>
    <p:extLst>
      <p:ext uri="{BB962C8B-B14F-4D97-AF65-F5344CB8AC3E}">
        <p14:creationId xmlns:p14="http://schemas.microsoft.com/office/powerpoint/2010/main" val="1585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title"/>
          </p:nvPr>
        </p:nvSpPr>
        <p:spPr/>
        <p:txBody>
          <a:bodyPr/>
          <a:lstStyle/>
          <a:p>
            <a:pPr eaLnBrk="1" hangingPunct="1"/>
            <a:r>
              <a:rPr lang="en-US"/>
              <a:t>Case folding</a:t>
            </a:r>
          </a:p>
        </p:txBody>
      </p:sp>
      <p:sp>
        <p:nvSpPr>
          <p:cNvPr id="36867" name="Rectangle 7"/>
          <p:cNvSpPr>
            <a:spLocks noGrp="1" noChangeArrowheads="1"/>
          </p:cNvSpPr>
          <p:nvPr>
            <p:ph idx="1"/>
          </p:nvPr>
        </p:nvSpPr>
        <p:spPr/>
        <p:txBody>
          <a:bodyPr/>
          <a:lstStyle/>
          <a:p>
            <a:pPr eaLnBrk="1" hangingPunct="1"/>
            <a:r>
              <a:rPr lang="en-US" sz="2800" dirty="0"/>
              <a:t>Applications like IR: reduce all letters to lower case</a:t>
            </a:r>
          </a:p>
          <a:p>
            <a:pPr lvl="1" eaLnBrk="1" hangingPunct="1"/>
            <a:r>
              <a:rPr lang="en-US" sz="2400" dirty="0"/>
              <a:t>Since users tend to use lower case</a:t>
            </a:r>
          </a:p>
          <a:p>
            <a:pPr lvl="1" eaLnBrk="1" hangingPunct="1"/>
            <a:r>
              <a:rPr lang="en-US" sz="2400" dirty="0"/>
              <a:t>Possible exception: upper case in mid-sentence?</a:t>
            </a:r>
          </a:p>
          <a:p>
            <a:pPr lvl="2" eaLnBrk="1" hangingPunct="1"/>
            <a:r>
              <a:rPr lang="en-US" sz="2000" dirty="0"/>
              <a:t>e.g., </a:t>
            </a:r>
            <a:r>
              <a:rPr lang="en-US" sz="2000" b="1" i="1" dirty="0"/>
              <a:t>General Motors</a:t>
            </a:r>
          </a:p>
          <a:p>
            <a:pPr lvl="2" eaLnBrk="1" hangingPunct="1"/>
            <a:r>
              <a:rPr lang="en-US" sz="2000" b="1" i="1" dirty="0"/>
              <a:t>Fed</a:t>
            </a:r>
            <a:r>
              <a:rPr lang="en-US" sz="2000" dirty="0"/>
              <a:t> vs. </a:t>
            </a:r>
            <a:r>
              <a:rPr lang="en-US" sz="2000" b="1" i="1" dirty="0"/>
              <a:t>fed</a:t>
            </a:r>
          </a:p>
          <a:p>
            <a:pPr lvl="2" eaLnBrk="1" hangingPunct="1"/>
            <a:r>
              <a:rPr lang="en-US" sz="2000" b="1" i="1" dirty="0"/>
              <a:t>SAIL</a:t>
            </a:r>
            <a:r>
              <a:rPr lang="en-US" sz="2000" dirty="0"/>
              <a:t> vs. </a:t>
            </a:r>
            <a:r>
              <a:rPr lang="en-US" sz="2000" b="1" i="1" dirty="0"/>
              <a:t>sail</a:t>
            </a:r>
          </a:p>
          <a:p>
            <a:r>
              <a:rPr lang="en-US" sz="2800" dirty="0"/>
              <a:t>For sentiment analysis, MT, Information extraction</a:t>
            </a:r>
          </a:p>
          <a:p>
            <a:pPr lvl="1"/>
            <a:r>
              <a:rPr lang="en-US" sz="2400" dirty="0"/>
              <a:t>Case is helpful (</a:t>
            </a:r>
            <a:r>
              <a:rPr lang="en-US" sz="2400" b="1" i="1" dirty="0"/>
              <a:t>US</a:t>
            </a:r>
            <a:r>
              <a:rPr lang="en-US" sz="2400" dirty="0"/>
              <a:t> versus </a:t>
            </a:r>
            <a:r>
              <a:rPr lang="en-US" sz="2400" b="1" i="1" dirty="0"/>
              <a:t>us </a:t>
            </a:r>
            <a:r>
              <a:rPr lang="en-US" sz="2400" dirty="0"/>
              <a:t>is important)</a:t>
            </a:r>
          </a:p>
        </p:txBody>
      </p:sp>
    </p:spTree>
    <p:extLst>
      <p:ext uri="{BB962C8B-B14F-4D97-AF65-F5344CB8AC3E}">
        <p14:creationId xmlns:p14="http://schemas.microsoft.com/office/powerpoint/2010/main" val="342116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86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Lemmatization</a:t>
            </a:r>
          </a:p>
        </p:txBody>
      </p:sp>
      <p:sp>
        <p:nvSpPr>
          <p:cNvPr id="37891" name="Rectangle 3"/>
          <p:cNvSpPr>
            <a:spLocks noGrp="1" noChangeArrowheads="1"/>
          </p:cNvSpPr>
          <p:nvPr>
            <p:ph idx="1"/>
          </p:nvPr>
        </p:nvSpPr>
        <p:spPr/>
        <p:txBody>
          <a:bodyPr/>
          <a:lstStyle/>
          <a:p>
            <a:pPr eaLnBrk="1" hangingPunct="1"/>
            <a:r>
              <a:rPr lang="en-US" dirty="0"/>
              <a:t>Reduce inflections or variant forms to base form</a:t>
            </a:r>
          </a:p>
          <a:p>
            <a:pPr lvl="1">
              <a:spcBef>
                <a:spcPts val="500"/>
              </a:spcBef>
              <a:spcAft>
                <a:spcPts val="500"/>
              </a:spcAft>
            </a:pPr>
            <a:r>
              <a:rPr lang="en-US" sz="2400" i="1" dirty="0"/>
              <a:t>am, are,</a:t>
            </a:r>
            <a:r>
              <a:rPr lang="en-US" sz="2400" dirty="0"/>
              <a:t> </a:t>
            </a:r>
            <a:r>
              <a:rPr lang="en-US" sz="2400" i="1" dirty="0"/>
              <a:t>is </a:t>
            </a:r>
            <a:r>
              <a:rPr lang="en-US" sz="2400" dirty="0">
                <a:sym typeface="Symbol" charset="2"/>
              </a:rPr>
              <a:t></a:t>
            </a:r>
            <a:r>
              <a:rPr lang="en-US" sz="2400" dirty="0"/>
              <a:t> </a:t>
            </a:r>
            <a:r>
              <a:rPr lang="en-US" sz="2400" i="1" dirty="0"/>
              <a:t>be</a:t>
            </a:r>
            <a:endParaRPr lang="en-US" sz="2400" dirty="0"/>
          </a:p>
          <a:p>
            <a:pPr lvl="1">
              <a:spcBef>
                <a:spcPts val="500"/>
              </a:spcBef>
              <a:spcAft>
                <a:spcPts val="500"/>
              </a:spcAft>
            </a:pPr>
            <a:r>
              <a:rPr lang="en-US" sz="2400" i="1" dirty="0"/>
              <a:t>car, cars, car's</a:t>
            </a:r>
            <a:r>
              <a:rPr lang="en-US" sz="2400" dirty="0"/>
              <a:t>, </a:t>
            </a:r>
            <a:r>
              <a:rPr lang="en-US" sz="2400" i="1" dirty="0"/>
              <a:t>cars'</a:t>
            </a:r>
            <a:r>
              <a:rPr lang="en-US" sz="2400" dirty="0"/>
              <a:t> </a:t>
            </a:r>
            <a:r>
              <a:rPr lang="en-US" sz="2400" dirty="0">
                <a:sym typeface="Symbol" charset="2"/>
              </a:rPr>
              <a:t></a:t>
            </a:r>
            <a:r>
              <a:rPr lang="en-US" sz="2400" dirty="0"/>
              <a:t> </a:t>
            </a:r>
            <a:r>
              <a:rPr lang="en-US" sz="2400" i="1" dirty="0"/>
              <a:t>car</a:t>
            </a:r>
          </a:p>
          <a:p>
            <a:pPr>
              <a:spcBef>
                <a:spcPts val="500"/>
              </a:spcBef>
              <a:spcAft>
                <a:spcPts val="500"/>
              </a:spcAft>
            </a:pPr>
            <a:r>
              <a:rPr lang="en-US" i="1" dirty="0"/>
              <a:t>the boy's cars are different colors</a:t>
            </a:r>
            <a:r>
              <a:rPr lang="en-US" dirty="0"/>
              <a:t> </a:t>
            </a:r>
            <a:r>
              <a:rPr lang="en-US" dirty="0">
                <a:sym typeface="Symbol" charset="2"/>
              </a:rPr>
              <a:t></a:t>
            </a:r>
            <a:r>
              <a:rPr lang="en-US" dirty="0"/>
              <a:t> </a:t>
            </a:r>
            <a:r>
              <a:rPr lang="en-US" i="1" dirty="0"/>
              <a:t>the boy car be different color</a:t>
            </a:r>
          </a:p>
          <a:p>
            <a:pPr>
              <a:spcBef>
                <a:spcPts val="500"/>
              </a:spcBef>
              <a:spcAft>
                <a:spcPts val="500"/>
              </a:spcAft>
            </a:pPr>
            <a:r>
              <a:rPr lang="en-US" dirty="0"/>
              <a:t>Lemmatization: have to find correct dictionary headword form</a:t>
            </a:r>
          </a:p>
          <a:p>
            <a:pPr>
              <a:lnSpc>
                <a:spcPct val="90000"/>
              </a:lnSpc>
            </a:pPr>
            <a:r>
              <a:rPr lang="en-US" dirty="0"/>
              <a:t>Machine translation</a:t>
            </a:r>
          </a:p>
          <a:p>
            <a:pPr lvl="1">
              <a:lnSpc>
                <a:spcPct val="90000"/>
              </a:lnSpc>
            </a:pPr>
            <a:r>
              <a:rPr lang="en-US" dirty="0"/>
              <a:t>Spanish </a:t>
            </a:r>
            <a:r>
              <a:rPr lang="en-US" dirty="0" err="1">
                <a:solidFill>
                  <a:srgbClr val="A50021"/>
                </a:solidFill>
              </a:rPr>
              <a:t>quiero</a:t>
            </a:r>
            <a:r>
              <a:rPr lang="en-US" dirty="0"/>
              <a:t> (‘I want’), </a:t>
            </a:r>
            <a:r>
              <a:rPr lang="en-US" dirty="0" err="1">
                <a:solidFill>
                  <a:srgbClr val="A50021"/>
                </a:solidFill>
              </a:rPr>
              <a:t>quieres</a:t>
            </a:r>
            <a:r>
              <a:rPr lang="en-US" dirty="0"/>
              <a:t> (‘you want’) same lemma as </a:t>
            </a:r>
            <a:r>
              <a:rPr lang="en-US" dirty="0" err="1">
                <a:solidFill>
                  <a:srgbClr val="A50021"/>
                </a:solidFill>
              </a:rPr>
              <a:t>querer</a:t>
            </a:r>
            <a:r>
              <a:rPr lang="en-US" dirty="0"/>
              <a:t> ‘want’</a:t>
            </a:r>
          </a:p>
          <a:p>
            <a:pPr lvl="1">
              <a:spcBef>
                <a:spcPts val="500"/>
              </a:spcBef>
              <a:spcAft>
                <a:spcPts val="500"/>
              </a:spcAft>
            </a:pPr>
            <a:endParaRPr lang="en-US" dirty="0"/>
          </a:p>
        </p:txBody>
      </p:sp>
    </p:spTree>
    <p:extLst>
      <p:ext uri="{BB962C8B-B14F-4D97-AF65-F5344CB8AC3E}">
        <p14:creationId xmlns:p14="http://schemas.microsoft.com/office/powerpoint/2010/main" val="243011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Morphology</a:t>
            </a:r>
          </a:p>
        </p:txBody>
      </p:sp>
      <p:sp>
        <p:nvSpPr>
          <p:cNvPr id="43011" name="Rectangle 3"/>
          <p:cNvSpPr>
            <a:spLocks noGrp="1" noChangeArrowheads="1"/>
          </p:cNvSpPr>
          <p:nvPr>
            <p:ph idx="1"/>
          </p:nvPr>
        </p:nvSpPr>
        <p:spPr/>
        <p:txBody>
          <a:bodyPr/>
          <a:lstStyle/>
          <a:p>
            <a:r>
              <a:rPr lang="en-US" sz="2800" b="1" dirty="0"/>
              <a:t>Morphemes</a:t>
            </a:r>
            <a:r>
              <a:rPr lang="en-US" sz="2800" dirty="0"/>
              <a:t>:</a:t>
            </a:r>
          </a:p>
          <a:p>
            <a:pPr lvl="1"/>
            <a:r>
              <a:rPr lang="en-US" sz="2400" dirty="0"/>
              <a:t>The small meaningful units that make up words</a:t>
            </a:r>
          </a:p>
          <a:p>
            <a:pPr lvl="1"/>
            <a:r>
              <a:rPr lang="en-US" sz="2400" b="1" dirty="0">
                <a:solidFill>
                  <a:srgbClr val="FF0000"/>
                </a:solidFill>
              </a:rPr>
              <a:t>Stems</a:t>
            </a:r>
            <a:r>
              <a:rPr lang="en-US" sz="2400" dirty="0"/>
              <a:t>: The core meaning-bearing units</a:t>
            </a:r>
          </a:p>
          <a:p>
            <a:pPr lvl="1"/>
            <a:r>
              <a:rPr lang="en-US" sz="2400" b="1" dirty="0">
                <a:solidFill>
                  <a:srgbClr val="FF0000"/>
                </a:solidFill>
              </a:rPr>
              <a:t>Affixes</a:t>
            </a:r>
            <a:r>
              <a:rPr lang="en-US" sz="2400" dirty="0"/>
              <a:t>: Bits and pieces that adhere to stems</a:t>
            </a:r>
          </a:p>
          <a:p>
            <a:pPr lvl="1"/>
            <a:r>
              <a:rPr lang="en-US" sz="2800" dirty="0"/>
              <a:t>Often with grammatical functions</a:t>
            </a:r>
          </a:p>
        </p:txBody>
      </p:sp>
    </p:spTree>
    <p:extLst>
      <p:ext uri="{BB962C8B-B14F-4D97-AF65-F5344CB8AC3E}">
        <p14:creationId xmlns:p14="http://schemas.microsoft.com/office/powerpoint/2010/main" val="34097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Stemming</a:t>
            </a:r>
          </a:p>
        </p:txBody>
      </p:sp>
      <p:sp>
        <p:nvSpPr>
          <p:cNvPr id="38915" name="Rectangle 3"/>
          <p:cNvSpPr>
            <a:spLocks noGrp="1" noChangeArrowheads="1"/>
          </p:cNvSpPr>
          <p:nvPr>
            <p:ph idx="1"/>
          </p:nvPr>
        </p:nvSpPr>
        <p:spPr/>
        <p:txBody>
          <a:bodyPr/>
          <a:lstStyle/>
          <a:p>
            <a:pPr eaLnBrk="1" hangingPunct="1"/>
            <a:r>
              <a:rPr lang="en-US" dirty="0"/>
              <a:t>Reduce terms to their stems in information retrieval</a:t>
            </a:r>
          </a:p>
          <a:p>
            <a:pPr eaLnBrk="1" hangingPunct="1"/>
            <a:r>
              <a:rPr lang="en-US" i="1" dirty="0"/>
              <a:t>Stemming</a:t>
            </a:r>
            <a:r>
              <a:rPr lang="en-US" dirty="0"/>
              <a:t> is crude chopping of affixes</a:t>
            </a:r>
          </a:p>
          <a:p>
            <a:pPr lvl="1" eaLnBrk="1" hangingPunct="1"/>
            <a:r>
              <a:rPr lang="en-US" dirty="0"/>
              <a:t>language dependent</a:t>
            </a:r>
          </a:p>
          <a:p>
            <a:pPr lvl="1" eaLnBrk="1" hangingPunct="1"/>
            <a:r>
              <a:rPr lang="en-US" dirty="0"/>
              <a:t>e.g., </a:t>
            </a:r>
            <a:r>
              <a:rPr lang="en-US" b="1" i="1" dirty="0"/>
              <a:t>automate(s), automatic, automation</a:t>
            </a:r>
            <a:r>
              <a:rPr lang="en-US" dirty="0"/>
              <a:t> all reduced to </a:t>
            </a:r>
            <a:r>
              <a:rPr lang="en-US" b="1" i="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419600" y="4686302"/>
            <a:ext cx="304800" cy="364331"/>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71397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p:bldP spid="38918" grpId="0" animBg="1"/>
      <p:bldP spid="3891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66800" y="1066800"/>
            <a:ext cx="7543800" cy="1450757"/>
          </a:xfrm>
        </p:spPr>
        <p:txBody>
          <a:bodyPr>
            <a:normAutofit fontScale="90000"/>
          </a:bodyPr>
          <a:lstStyle/>
          <a:p>
            <a:pPr eaLnBrk="1" hangingPunct="1"/>
            <a:r>
              <a:rPr lang="en-US" dirty="0"/>
              <a:t>Porter’s algorithm</a:t>
            </a:r>
            <a:br>
              <a:rPr lang="en-US" dirty="0"/>
            </a:br>
            <a:r>
              <a:rPr lang="en-US" dirty="0"/>
              <a:t>The most common English stemmer</a:t>
            </a:r>
          </a:p>
        </p:txBody>
      </p:sp>
      <p:sp>
        <p:nvSpPr>
          <p:cNvPr id="39939" name="Rectangle 3"/>
          <p:cNvSpPr>
            <a:spLocks noGrp="1" noChangeArrowheads="1"/>
          </p:cNvSpPr>
          <p:nvPr>
            <p:ph sz="quarter" idx="1"/>
          </p:nvPr>
        </p:nvSpPr>
        <p:spPr>
          <a:xfrm>
            <a:off x="167640" y="2989996"/>
            <a:ext cx="4876800" cy="3333750"/>
          </a:xfrm>
        </p:spPr>
        <p:txBody>
          <a:bodyPr/>
          <a:lstStyle/>
          <a:p>
            <a:pPr marL="0" indent="0">
              <a:buNone/>
            </a:pPr>
            <a:r>
              <a:rPr lang="en-US" dirty="0"/>
              <a:t>   Step 1a</a:t>
            </a:r>
          </a:p>
          <a:p>
            <a:pPr marL="457200" lvl="1" indent="0">
              <a:buNone/>
            </a:pPr>
            <a:r>
              <a:rPr lang="en-US" sz="1600" dirty="0" err="1">
                <a:latin typeface="Courier"/>
                <a:cs typeface="Courier"/>
              </a:rPr>
              <a:t>sses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caresses  caress</a:t>
            </a:r>
          </a:p>
          <a:p>
            <a:pPr marL="457200" lvl="1" indent="0">
              <a:buNone/>
            </a:pPr>
            <a:r>
              <a:rPr lang="en-US" sz="1600" dirty="0" err="1">
                <a:latin typeface="Courier"/>
                <a:cs typeface="Courier"/>
              </a:rPr>
              <a:t>ies</a:t>
            </a:r>
            <a:r>
              <a:rPr lang="en-US" sz="1600" dirty="0">
                <a:latin typeface="Courier"/>
                <a:cs typeface="Courier"/>
              </a:rPr>
              <a:t>  </a:t>
            </a:r>
            <a:r>
              <a:rPr lang="en-US" sz="1600" dirty="0">
                <a:latin typeface="Courier"/>
                <a:cs typeface="Courier"/>
                <a:sym typeface="Symbol" charset="2"/>
              </a:rPr>
              <a:t> </a:t>
            </a:r>
            <a:r>
              <a:rPr lang="en-US" sz="1600" dirty="0" err="1">
                <a:latin typeface="Courier"/>
                <a:cs typeface="Courier"/>
                <a:sym typeface="Symbol" charset="2"/>
              </a:rPr>
              <a:t>i</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ponies    </a:t>
            </a:r>
            <a:r>
              <a:rPr lang="en-US" sz="1600" dirty="0" err="1">
                <a:solidFill>
                  <a:schemeClr val="accent5">
                    <a:lumMod val="75000"/>
                  </a:schemeClr>
                </a:solidFill>
                <a:latin typeface="Courier"/>
                <a:cs typeface="Courier"/>
                <a:sym typeface="Symbol" charset="2"/>
              </a:rPr>
              <a:t>poni</a:t>
            </a:r>
            <a:endParaRPr lang="en-US" sz="1600" dirty="0">
              <a:solidFill>
                <a:schemeClr val="accent5">
                  <a:lumMod val="75000"/>
                </a:schemeClr>
              </a:solidFill>
              <a:latin typeface="Courier"/>
              <a:cs typeface="Courier"/>
              <a:sym typeface="Symbol" charset="2"/>
            </a:endParaRPr>
          </a:p>
          <a:p>
            <a:pPr marL="457200" lvl="1" indent="0">
              <a:buNone/>
            </a:pPr>
            <a:r>
              <a:rPr lang="en-US" sz="1600" dirty="0" err="1">
                <a:latin typeface="Courier"/>
                <a:cs typeface="Courier"/>
                <a:sym typeface="Symbol" charset="2"/>
              </a:rPr>
              <a:t>ss</a:t>
            </a:r>
            <a:r>
              <a:rPr lang="en-US" sz="1600" dirty="0">
                <a:latin typeface="Courier"/>
                <a:cs typeface="Courier"/>
                <a:sym typeface="Symbol" charset="2"/>
              </a:rPr>
              <a:t>    </a:t>
            </a:r>
            <a:r>
              <a:rPr lang="en-US" sz="1600" dirty="0" err="1">
                <a:latin typeface="Courier"/>
                <a:cs typeface="Courier"/>
                <a:sym typeface="Symbol" charset="2"/>
              </a:rPr>
              <a:t>ss</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caress    caress</a:t>
            </a:r>
          </a:p>
          <a:p>
            <a:pPr marL="457200" lvl="1" indent="0">
              <a:buNone/>
            </a:pPr>
            <a:r>
              <a:rPr lang="en-US" sz="1600" dirty="0">
                <a:latin typeface="Courier"/>
                <a:cs typeface="Courier"/>
                <a:sym typeface="Symbol" charset="2"/>
              </a:rPr>
              <a:t>s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cats       cat</a:t>
            </a:r>
          </a:p>
          <a:p>
            <a:pPr marL="0" indent="0">
              <a:buNone/>
            </a:pPr>
            <a:r>
              <a:rPr lang="en-US" dirty="0">
                <a:latin typeface="Calibri"/>
                <a:cs typeface="Calibri"/>
                <a:sym typeface="Symbol" charset="2"/>
              </a:rPr>
              <a:t>  Step 1b</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ing</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walking    walk</a:t>
            </a:r>
          </a:p>
          <a:p>
            <a:pPr marL="457200" lvl="1" indent="0">
              <a:buNone/>
            </a:pPr>
            <a:r>
              <a:rPr lang="en-US" sz="1600" dirty="0">
                <a:solidFill>
                  <a:schemeClr val="accent5">
                    <a:lumMod val="75000"/>
                  </a:schemeClr>
                </a:solidFill>
                <a:latin typeface="Courier"/>
                <a:cs typeface="Courier"/>
                <a:sym typeface="Symbol" charset="2"/>
              </a:rPr>
              <a:t>              sing       sing</a:t>
            </a:r>
          </a:p>
          <a:p>
            <a:pPr marL="457200" lvl="1" indent="0">
              <a:buNone/>
            </a:pPr>
            <a:r>
              <a:rPr lang="en-US" sz="1600" dirty="0">
                <a:latin typeface="Courier"/>
                <a:cs typeface="Courier"/>
                <a:sym typeface="Symbol" charset="2"/>
              </a:rPr>
              <a:t>(*v*)</a:t>
            </a:r>
            <a:r>
              <a:rPr lang="en-US" sz="1600" dirty="0" err="1">
                <a:latin typeface="Courier"/>
                <a:cs typeface="Courier"/>
                <a:sym typeface="Symbol" charset="2"/>
              </a:rPr>
              <a:t>ed</a:t>
            </a:r>
            <a:r>
              <a:rPr lang="en-US" sz="1600" dirty="0">
                <a:latin typeface="Courier"/>
                <a:cs typeface="Courier"/>
                <a:sym typeface="Symbol" charset="2"/>
              </a:rPr>
              <a:t>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plastered  plaster</a:t>
            </a:r>
          </a:p>
          <a:p>
            <a:pPr marL="457200" lvl="1" indent="0">
              <a:buNone/>
            </a:pPr>
            <a:r>
              <a:rPr lang="en-US" dirty="0">
                <a:solidFill>
                  <a:schemeClr val="accent5">
                    <a:lumMod val="75000"/>
                  </a:schemeClr>
                </a:solidFill>
                <a:latin typeface="Courier"/>
                <a:cs typeface="Courier"/>
                <a:sym typeface="Symbol" charset="2"/>
              </a:rPr>
              <a:t>…</a:t>
            </a:r>
          </a:p>
          <a:p>
            <a:endParaRPr lang="en-US" sz="2200" dirty="0">
              <a:latin typeface="Courier"/>
              <a:cs typeface="Courier"/>
              <a:sym typeface="Symbol" charset="2"/>
            </a:endParaRPr>
          </a:p>
        </p:txBody>
      </p:sp>
      <p:sp>
        <p:nvSpPr>
          <p:cNvPr id="5" name="Rectangle 3"/>
          <p:cNvSpPr txBox="1">
            <a:spLocks noChangeArrowheads="1"/>
          </p:cNvSpPr>
          <p:nvPr/>
        </p:nvSpPr>
        <p:spPr bwMode="auto">
          <a:xfrm>
            <a:off x="4511040" y="3066196"/>
            <a:ext cx="48768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t>   Step 2 (for long stems)</a:t>
            </a:r>
          </a:p>
          <a:p>
            <a:pPr marL="457200" lvl="1" indent="0">
              <a:buNone/>
            </a:pPr>
            <a:r>
              <a:rPr lang="en-US" sz="1600" dirty="0" err="1">
                <a:latin typeface="Courier"/>
                <a:cs typeface="Courier"/>
              </a:rPr>
              <a:t>ational</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relational relate</a:t>
            </a:r>
          </a:p>
          <a:p>
            <a:pPr marL="457200" lvl="1" indent="0">
              <a:buNone/>
            </a:pPr>
            <a:r>
              <a:rPr lang="en-US" sz="1600" dirty="0" err="1">
                <a:latin typeface="Courier"/>
                <a:cs typeface="Courier"/>
              </a:rPr>
              <a:t>izer</a:t>
            </a:r>
            <a:r>
              <a:rPr lang="en-US" sz="1600" dirty="0">
                <a:latin typeface="Courier"/>
                <a:cs typeface="Courier"/>
                <a:sym typeface="Symbol" charset="2"/>
              </a:rPr>
              <a:t> </a:t>
            </a:r>
            <a:r>
              <a:rPr lang="en-US" sz="1600" dirty="0" err="1">
                <a:latin typeface="Courier"/>
                <a:cs typeface="Courier"/>
                <a:sym typeface="Symbol" charset="2"/>
              </a:rPr>
              <a:t>ize</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digitizer  digitize</a:t>
            </a:r>
          </a:p>
          <a:p>
            <a:pPr marL="457200" lvl="1" indent="0">
              <a:buNone/>
            </a:pPr>
            <a:r>
              <a:rPr lang="en-US" sz="1600" dirty="0" err="1">
                <a:latin typeface="Courier"/>
                <a:cs typeface="Courier"/>
                <a:sym typeface="Symbol" charset="2"/>
              </a:rPr>
              <a:t>ator</a:t>
            </a:r>
            <a:r>
              <a:rPr lang="en-US" sz="1600" dirty="0">
                <a:latin typeface="Courier"/>
                <a:cs typeface="Courier"/>
                <a:sym typeface="Symbol" charset="2"/>
              </a:rPr>
              <a:t> ate	  </a:t>
            </a:r>
            <a:r>
              <a:rPr lang="en-US" sz="1600" dirty="0">
                <a:solidFill>
                  <a:schemeClr val="accent5">
                    <a:lumMod val="75000"/>
                  </a:schemeClr>
                </a:solidFill>
                <a:latin typeface="Courier"/>
                <a:cs typeface="Courier"/>
                <a:sym typeface="Symbol" charset="2"/>
              </a:rPr>
              <a:t>operator   operate</a:t>
            </a: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pPr marL="0" indent="0">
              <a:buNone/>
            </a:pPr>
            <a:r>
              <a:rPr lang="en-US" sz="2000" dirty="0">
                <a:latin typeface="Calibri"/>
                <a:cs typeface="Calibri"/>
                <a:sym typeface="Symbol" charset="2"/>
              </a:rPr>
              <a:t>    Step 3 (for longer stems)</a:t>
            </a:r>
          </a:p>
          <a:p>
            <a:pPr marL="457200" lvl="1" indent="0">
              <a:buNone/>
            </a:pPr>
            <a:r>
              <a:rPr lang="en-US" sz="1600" dirty="0">
                <a:latin typeface="Courier"/>
                <a:cs typeface="Courier"/>
                <a:sym typeface="Symbol" charset="2"/>
              </a:rPr>
              <a:t>al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revival     </a:t>
            </a:r>
            <a:r>
              <a:rPr lang="en-US" sz="1600" dirty="0" err="1">
                <a:solidFill>
                  <a:schemeClr val="accent5">
                    <a:lumMod val="75000"/>
                  </a:schemeClr>
                </a:solidFill>
                <a:latin typeface="Courier"/>
                <a:cs typeface="Courier"/>
                <a:sym typeface="Symbol" charset="2"/>
              </a:rPr>
              <a:t>reviv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able   </a:t>
            </a:r>
            <a:r>
              <a:rPr lang="en-US" sz="1600" dirty="0" err="1">
                <a:sym typeface="Symbol" charset="2"/>
              </a:rPr>
              <a:t>ø</a:t>
            </a:r>
            <a:r>
              <a:rPr lang="en-US" sz="1600" dirty="0">
                <a:sym typeface="Symbol" charset="2"/>
              </a:rPr>
              <a:t>      </a:t>
            </a:r>
            <a:r>
              <a:rPr lang="en-US" sz="1600" dirty="0">
                <a:solidFill>
                  <a:schemeClr val="accent5">
                    <a:lumMod val="75000"/>
                  </a:schemeClr>
                </a:solidFill>
                <a:latin typeface="Courier"/>
                <a:cs typeface="Courier"/>
                <a:sym typeface="Symbol" charset="2"/>
              </a:rPr>
              <a:t>adjustable  adjust</a:t>
            </a:r>
          </a:p>
          <a:p>
            <a:pPr marL="457200" lvl="1" indent="0">
              <a:buNone/>
            </a:pPr>
            <a:r>
              <a:rPr lang="en-US" sz="1600" dirty="0">
                <a:latin typeface="Courier"/>
                <a:cs typeface="Courier"/>
                <a:sym typeface="Symbol" charset="2"/>
              </a:rPr>
              <a:t>ate    </a:t>
            </a:r>
            <a:r>
              <a:rPr lang="en-US" sz="1600" dirty="0" err="1">
                <a:latin typeface="Courier"/>
                <a:cs typeface="Courier"/>
                <a:sym typeface="Symbol" charset="2"/>
              </a:rPr>
              <a:t>ø</a:t>
            </a:r>
            <a:r>
              <a:rPr lang="en-US" sz="1600" dirty="0">
                <a:latin typeface="Courier"/>
                <a:cs typeface="Courier"/>
                <a:sym typeface="Symbol" charset="2"/>
              </a:rPr>
              <a:t>  </a:t>
            </a:r>
            <a:r>
              <a:rPr lang="en-US" sz="1600" dirty="0">
                <a:solidFill>
                  <a:schemeClr val="accent5">
                    <a:lumMod val="75000"/>
                  </a:schemeClr>
                </a:solidFill>
                <a:latin typeface="Courier"/>
                <a:cs typeface="Courier"/>
                <a:sym typeface="Symbol" charset="2"/>
              </a:rPr>
              <a:t>activate    </a:t>
            </a:r>
            <a:r>
              <a:rPr lang="en-US" sz="1600" dirty="0" err="1">
                <a:solidFill>
                  <a:schemeClr val="accent5">
                    <a:lumMod val="75000"/>
                  </a:schemeClr>
                </a:solidFill>
                <a:latin typeface="Courier"/>
                <a:cs typeface="Courier"/>
                <a:sym typeface="Symbol" charset="2"/>
              </a:rPr>
              <a:t>activ</a:t>
            </a:r>
            <a:endParaRPr lang="en-US" sz="1600" dirty="0">
              <a:solidFill>
                <a:schemeClr val="accent5">
                  <a:lumMod val="75000"/>
                </a:schemeClr>
              </a:solidFill>
              <a:latin typeface="Courier"/>
              <a:cs typeface="Courier"/>
              <a:sym typeface="Symbol" charset="2"/>
            </a:endParaRPr>
          </a:p>
          <a:p>
            <a:pPr marL="457200" lvl="1" indent="0">
              <a:buNone/>
            </a:pPr>
            <a:r>
              <a:rPr lang="en-US" sz="1600" dirty="0">
                <a:latin typeface="Courier"/>
                <a:cs typeface="Courier"/>
                <a:sym typeface="Symbol" charset="2"/>
              </a:rPr>
              <a:t>…</a:t>
            </a:r>
            <a:endParaRPr lang="en-US" sz="1600" dirty="0">
              <a:solidFill>
                <a:schemeClr val="accent5">
                  <a:lumMod val="75000"/>
                </a:schemeClr>
              </a:solidFill>
              <a:latin typeface="Courier"/>
              <a:cs typeface="Courier"/>
              <a:sym typeface="Symbol" charset="2"/>
            </a:endParaRPr>
          </a:p>
          <a:p>
            <a:endParaRPr lang="en-US" sz="2200" dirty="0">
              <a:latin typeface="Courier"/>
              <a:cs typeface="Courier"/>
              <a:sym typeface="Symbol" charset="2"/>
            </a:endParaRPr>
          </a:p>
        </p:txBody>
      </p:sp>
    </p:spTree>
    <p:extLst>
      <p:ext uri="{BB962C8B-B14F-4D97-AF65-F5344CB8AC3E}">
        <p14:creationId xmlns:p14="http://schemas.microsoft.com/office/powerpoint/2010/main" val="3845416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28</a:t>
            </a:fld>
            <a:endParaRPr lang="en-US"/>
          </a:p>
        </p:txBody>
      </p:sp>
      <p:sp>
        <p:nvSpPr>
          <p:cNvPr id="12" name="Rectangle 11">
            <a:extLst>
              <a:ext uri="{FF2B5EF4-FFF2-40B4-BE49-F238E27FC236}">
                <a16:creationId xmlns:a16="http://schemas.microsoft.com/office/drawing/2014/main" id="{830E7DF6-2966-D64C-A772-31DD72931355}"/>
              </a:ext>
            </a:extLst>
          </p:cNvPr>
          <p:cNvSpPr/>
          <p:nvPr/>
        </p:nvSpPr>
        <p:spPr>
          <a:xfrm>
            <a:off x="381000" y="2228671"/>
            <a:ext cx="8153400" cy="1200329"/>
          </a:xfrm>
          <a:prstGeom prst="rect">
            <a:avLst/>
          </a:prstGeom>
        </p:spPr>
        <p:txBody>
          <a:bodyPr wrap="square">
            <a:spAutoFit/>
          </a:bodyPr>
          <a:lstStyle/>
          <a:p>
            <a:pPr lvl="1"/>
            <a:r>
              <a:rPr lang="en-US" sz="2800" dirty="0">
                <a:latin typeface="Courier"/>
                <a:cs typeface="Courier"/>
                <a:sym typeface="Symbol" charset="2"/>
              </a:rPr>
              <a:t>(*v*)</a:t>
            </a:r>
            <a:r>
              <a:rPr lang="en-US" sz="2800" dirty="0" err="1">
                <a:latin typeface="Courier"/>
                <a:cs typeface="Courier"/>
                <a:sym typeface="Symbol" charset="2"/>
              </a:rPr>
              <a:t>ing</a:t>
            </a:r>
            <a:r>
              <a:rPr lang="en-US" sz="2800" dirty="0">
                <a:latin typeface="Courier"/>
                <a:cs typeface="Courier"/>
                <a:sym typeface="Symbol" charset="2"/>
              </a:rPr>
              <a:t>  </a:t>
            </a:r>
            <a:r>
              <a:rPr lang="en-US" sz="2800" dirty="0" err="1">
                <a:sym typeface="Symbol" charset="2"/>
              </a:rPr>
              <a:t>ø</a:t>
            </a:r>
            <a:r>
              <a:rPr lang="en-US" sz="2800" dirty="0">
                <a:sym typeface="Symbol" charset="2"/>
              </a:rPr>
              <a:t>    </a:t>
            </a:r>
            <a:r>
              <a:rPr lang="en-US" sz="2800" dirty="0">
                <a:solidFill>
                  <a:schemeClr val="accent5">
                    <a:lumMod val="75000"/>
                  </a:schemeClr>
                </a:solidFill>
                <a:latin typeface="Courier"/>
                <a:cs typeface="Courier"/>
                <a:sym typeface="Symbol" charset="2"/>
              </a:rPr>
              <a:t>walking    walk</a:t>
            </a:r>
          </a:p>
          <a:p>
            <a:pPr lvl="1"/>
            <a:r>
              <a:rPr lang="en-US" sz="2800" dirty="0">
                <a:solidFill>
                  <a:schemeClr val="accent5">
                    <a:lumMod val="75000"/>
                  </a:schemeClr>
                </a:solidFill>
                <a:latin typeface="Courier"/>
                <a:cs typeface="Courier"/>
                <a:sym typeface="Symbol" charset="2"/>
              </a:rPr>
              <a:t>              sing       sing</a:t>
            </a:r>
          </a:p>
          <a:p>
            <a:pPr lvl="1"/>
            <a:endParaRPr lang="en-US" sz="1600" dirty="0">
              <a:solidFill>
                <a:schemeClr val="accent5">
                  <a:lumMod val="75000"/>
                </a:schemeClr>
              </a:solidFill>
              <a:latin typeface="Courier"/>
              <a:cs typeface="Courier"/>
              <a:sym typeface="Symbol" charset="2"/>
            </a:endParaRPr>
          </a:p>
        </p:txBody>
      </p:sp>
    </p:spTree>
    <p:extLst>
      <p:ext uri="{BB962C8B-B14F-4D97-AF65-F5344CB8AC3E}">
        <p14:creationId xmlns:p14="http://schemas.microsoft.com/office/powerpoint/2010/main" val="731356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252936"/>
            <a:ext cx="7543800" cy="1028715"/>
          </a:xfrm>
        </p:spPr>
        <p:txBody>
          <a:bodyPr anchor="ctr">
            <a:normAutofit/>
          </a:bodyPr>
          <a:lstStyle/>
          <a:p>
            <a:pPr algn="ctr"/>
            <a:r>
              <a:rPr lang="en-US" sz="3400">
                <a:solidFill>
                  <a:srgbClr val="FFFFFF"/>
                </a:solidFill>
              </a:rPr>
              <a:t>Viewing morphology in a corpus</a:t>
            </a:r>
            <a:br>
              <a:rPr lang="en-US" sz="3400">
                <a:solidFill>
                  <a:srgbClr val="FFFFFF"/>
                </a:solidFill>
              </a:rPr>
            </a:br>
            <a:r>
              <a:rPr lang="en-US" sz="3400">
                <a:solidFill>
                  <a:srgbClr val="FFFFFF"/>
                </a:solidFill>
              </a:rPr>
              <a:t>Why only strip –ing if there is a vowel?</a:t>
            </a:r>
          </a:p>
        </p:txBody>
      </p:sp>
      <p:sp>
        <p:nvSpPr>
          <p:cNvPr id="3" name="Content Placeholder 2"/>
          <p:cNvSpPr>
            <a:spLocks noGrp="1"/>
          </p:cNvSpPr>
          <p:nvPr>
            <p:ph idx="1"/>
          </p:nvPr>
        </p:nvSpPr>
        <p:spPr>
          <a:xfrm>
            <a:off x="822960" y="1086678"/>
            <a:ext cx="7520940" cy="3471467"/>
          </a:xfrm>
        </p:spPr>
        <p:txBody>
          <a:bodyPr>
            <a:normAutofit/>
          </a:bodyPr>
          <a:lstStyle/>
          <a:p>
            <a:pPr marL="457200" lvl="1" indent="0">
              <a:buNone/>
            </a:pPr>
            <a:r>
              <a:rPr lang="en-US" dirty="0">
                <a:latin typeface="Courier"/>
                <a:cs typeface="Courier"/>
                <a:sym typeface="Symbol" charset="2"/>
              </a:rPr>
              <a:t>(*v*)</a:t>
            </a:r>
            <a:r>
              <a:rPr lang="en-US" dirty="0" err="1">
                <a:latin typeface="Courier"/>
                <a:cs typeface="Courier"/>
                <a:sym typeface="Symbol" charset="2"/>
              </a:rPr>
              <a:t>ing</a:t>
            </a:r>
            <a:r>
              <a:rPr lang="en-US" dirty="0">
                <a:latin typeface="Courier"/>
                <a:cs typeface="Courier"/>
                <a:sym typeface="Symbol" charset="2"/>
              </a:rPr>
              <a:t>  </a:t>
            </a:r>
            <a:r>
              <a:rPr lang="en-US" dirty="0" err="1">
                <a:sym typeface="Symbol" charset="2"/>
              </a:rPr>
              <a:t>ø</a:t>
            </a:r>
            <a:r>
              <a:rPr lang="en-US" dirty="0">
                <a:sym typeface="Symbol" charset="2"/>
              </a:rPr>
              <a:t>    </a:t>
            </a:r>
            <a:r>
              <a:rPr lang="en-US" dirty="0">
                <a:latin typeface="Courier"/>
                <a:cs typeface="Courier"/>
                <a:sym typeface="Symbol" charset="2"/>
              </a:rPr>
              <a:t>walking    walk</a:t>
            </a:r>
          </a:p>
          <a:p>
            <a:pPr marL="457200" lvl="1" indent="0">
              <a:buNone/>
            </a:pPr>
            <a:r>
              <a:rPr lang="en-US" dirty="0">
                <a:latin typeface="Courier"/>
                <a:cs typeface="Courier"/>
                <a:sym typeface="Symbol" charset="2"/>
              </a:rPr>
              <a:t>              sing       sing</a:t>
            </a:r>
          </a:p>
          <a:p>
            <a:pPr marL="457200" lvl="1" indent="0">
              <a:buNone/>
            </a:pPr>
            <a:endParaRPr lang="en-US" dirty="0">
              <a:latin typeface="Courier"/>
              <a:cs typeface="Courier"/>
              <a:sym typeface="Symbol" charset="2"/>
            </a:endParaRP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29</a:t>
            </a:fld>
            <a:endParaRPr lang="en-US"/>
          </a:p>
        </p:txBody>
      </p:sp>
      <p:sp>
        <p:nvSpPr>
          <p:cNvPr id="23" name="Slide Number Placeholder 3">
            <a:extLst>
              <a:ext uri="{FF2B5EF4-FFF2-40B4-BE49-F238E27FC236}">
                <a16:creationId xmlns:a16="http://schemas.microsoft.com/office/drawing/2014/main" id="{A0031A53-19C4-F547-A355-B43E4234C37F}"/>
              </a:ext>
            </a:extLst>
          </p:cNvPr>
          <p:cNvSpPr txBox="1">
            <a:spLocks/>
          </p:cNvSpPr>
          <p:nvPr/>
        </p:nvSpPr>
        <p:spPr>
          <a:xfrm>
            <a:off x="7617944" y="534315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0F35DC5-7E65-8247-99AB-4E984F8A921E}" type="slidenum">
              <a:rPr lang="en-US" smtClean="0"/>
              <a:pPr/>
              <a:t>29</a:t>
            </a:fld>
            <a:endParaRPr lang="en-US"/>
          </a:p>
        </p:txBody>
      </p:sp>
      <p:sp>
        <p:nvSpPr>
          <p:cNvPr id="24" name="Rectangle 3">
            <a:extLst>
              <a:ext uri="{FF2B5EF4-FFF2-40B4-BE49-F238E27FC236}">
                <a16:creationId xmlns:a16="http://schemas.microsoft.com/office/drawing/2014/main" id="{41A9D5B1-FA9F-644C-8413-165B9366AC45}"/>
              </a:ext>
            </a:extLst>
          </p:cNvPr>
          <p:cNvSpPr txBox="1">
            <a:spLocks noChangeArrowheads="1"/>
          </p:cNvSpPr>
          <p:nvPr/>
        </p:nvSpPr>
        <p:spPr bwMode="auto">
          <a:xfrm>
            <a:off x="228600" y="2007569"/>
            <a:ext cx="9108001" cy="2743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400" dirty="0" err="1">
                <a:latin typeface="Courier"/>
                <a:cs typeface="Courier"/>
              </a:rPr>
              <a:t>tr</a:t>
            </a:r>
            <a:r>
              <a:rPr lang="en-US" sz="1400" dirty="0">
                <a:latin typeface="Courier"/>
                <a:cs typeface="Courier"/>
              </a:rPr>
              <a:t> -</a:t>
            </a:r>
            <a:r>
              <a:rPr lang="en-US" sz="1400" dirty="0" err="1">
                <a:latin typeface="Courier"/>
                <a:cs typeface="Courier"/>
              </a:rPr>
              <a:t>sc</a:t>
            </a:r>
            <a:r>
              <a:rPr lang="en-US" sz="1400" dirty="0">
                <a:latin typeface="Courier"/>
                <a:cs typeface="Courier"/>
              </a:rPr>
              <a:t> 'A-</a:t>
            </a:r>
            <a:r>
              <a:rPr lang="en-US" sz="1400" dirty="0" err="1">
                <a:latin typeface="Courier"/>
                <a:cs typeface="Courier"/>
              </a:rPr>
              <a:t>Za</a:t>
            </a:r>
            <a:r>
              <a:rPr lang="en-US" sz="1400" dirty="0">
                <a:latin typeface="Courier"/>
                <a:cs typeface="Courier"/>
              </a:rPr>
              <a:t>-z' '\n' &lt; </a:t>
            </a:r>
            <a:r>
              <a:rPr lang="en-US" sz="1400" dirty="0" err="1">
                <a:latin typeface="Courier"/>
                <a:cs typeface="Courier"/>
              </a:rPr>
              <a:t>shakes.txt</a:t>
            </a:r>
            <a:r>
              <a:rPr lang="en-US" sz="1400" dirty="0">
                <a:latin typeface="Courier"/>
                <a:cs typeface="Courier"/>
              </a:rPr>
              <a:t> | </a:t>
            </a:r>
            <a:r>
              <a:rPr lang="en-US" sz="1400" dirty="0" err="1">
                <a:latin typeface="Courier"/>
                <a:cs typeface="Courier"/>
              </a:rPr>
              <a:t>grep</a:t>
            </a:r>
            <a:r>
              <a:rPr lang="en-US" sz="1400" dirty="0">
                <a:latin typeface="Courier"/>
                <a:cs typeface="Courier"/>
              </a:rPr>
              <a:t> ’</a:t>
            </a:r>
            <a:r>
              <a:rPr lang="en-US" sz="1400" dirty="0" err="1">
                <a:latin typeface="Courier"/>
                <a:cs typeface="Courier"/>
              </a:rPr>
              <a:t>ing</a:t>
            </a:r>
            <a:r>
              <a:rPr lang="en-US" sz="1400" dirty="0">
                <a:latin typeface="Courier"/>
                <a:cs typeface="Courier"/>
              </a:rPr>
              <a:t>$' | sort | </a:t>
            </a:r>
            <a:r>
              <a:rPr lang="en-US" sz="1400" dirty="0" err="1">
                <a:latin typeface="Courier"/>
                <a:cs typeface="Courier"/>
              </a:rPr>
              <a:t>uniq</a:t>
            </a:r>
            <a:r>
              <a:rPr lang="en-US" sz="1400" dirty="0">
                <a:latin typeface="Courier"/>
                <a:cs typeface="Courier"/>
              </a:rPr>
              <a:t> -c | sort –nr </a:t>
            </a: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solidFill>
                <a:schemeClr val="accent5">
                  <a:lumMod val="60000"/>
                  <a:lumOff val="40000"/>
                </a:schemeClr>
              </a:solidFill>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endParaRPr lang="en-US" sz="1400" dirty="0">
              <a:latin typeface="Courier"/>
              <a:cs typeface="Courier"/>
            </a:endParaRPr>
          </a:p>
          <a:p>
            <a:pPr marL="0" indent="0">
              <a:lnSpc>
                <a:spcPct val="90000"/>
              </a:lnSpc>
              <a:buNone/>
            </a:pPr>
            <a:r>
              <a:rPr lang="en-US" sz="1350" dirty="0" err="1">
                <a:latin typeface="Courier"/>
                <a:cs typeface="Courier"/>
              </a:rPr>
              <a:t>tr</a:t>
            </a:r>
            <a:r>
              <a:rPr lang="en-US" sz="1350" dirty="0">
                <a:latin typeface="Courier"/>
                <a:cs typeface="Courier"/>
              </a:rPr>
              <a:t> -</a:t>
            </a:r>
            <a:r>
              <a:rPr lang="en-US" sz="1350" dirty="0" err="1">
                <a:latin typeface="Courier"/>
                <a:cs typeface="Courier"/>
              </a:rPr>
              <a:t>sc</a:t>
            </a:r>
            <a:r>
              <a:rPr lang="en-US" sz="1350" dirty="0">
                <a:latin typeface="Courier"/>
                <a:cs typeface="Courier"/>
              </a:rPr>
              <a:t> 'A-</a:t>
            </a:r>
            <a:r>
              <a:rPr lang="en-US" sz="1350" dirty="0" err="1">
                <a:latin typeface="Courier"/>
                <a:cs typeface="Courier"/>
              </a:rPr>
              <a:t>Za</a:t>
            </a:r>
            <a:r>
              <a:rPr lang="en-US" sz="1350" dirty="0">
                <a:latin typeface="Courier"/>
                <a:cs typeface="Courier"/>
              </a:rPr>
              <a:t>-z' '\n' &lt; </a:t>
            </a:r>
            <a:r>
              <a:rPr lang="en-US" sz="1350" dirty="0" err="1">
                <a:latin typeface="Courier"/>
                <a:cs typeface="Courier"/>
              </a:rPr>
              <a:t>shakes.txt</a:t>
            </a:r>
            <a:r>
              <a:rPr lang="en-US" sz="1350" dirty="0">
                <a:latin typeface="Courier"/>
                <a:cs typeface="Courier"/>
              </a:rPr>
              <a:t> | </a:t>
            </a:r>
            <a:r>
              <a:rPr lang="en-US" sz="1350" dirty="0" err="1">
                <a:latin typeface="Courier"/>
                <a:cs typeface="Courier"/>
              </a:rPr>
              <a:t>grep</a:t>
            </a:r>
            <a:r>
              <a:rPr lang="en-US" sz="1350" dirty="0">
                <a:latin typeface="Courier"/>
                <a:cs typeface="Courier"/>
              </a:rPr>
              <a:t> '[</a:t>
            </a:r>
            <a:r>
              <a:rPr lang="en-US" sz="1350" dirty="0" err="1">
                <a:latin typeface="Courier"/>
                <a:cs typeface="Courier"/>
              </a:rPr>
              <a:t>aeiou</a:t>
            </a:r>
            <a:r>
              <a:rPr lang="en-US" sz="1350" dirty="0">
                <a:latin typeface="Courier"/>
                <a:cs typeface="Courier"/>
              </a:rPr>
              <a:t>].*</a:t>
            </a:r>
            <a:r>
              <a:rPr lang="en-US" sz="1350" dirty="0" err="1">
                <a:latin typeface="Courier"/>
                <a:cs typeface="Courier"/>
              </a:rPr>
              <a:t>ing</a:t>
            </a:r>
            <a:r>
              <a:rPr lang="en-US" sz="1350" dirty="0">
                <a:latin typeface="Courier"/>
                <a:cs typeface="Courier"/>
              </a:rPr>
              <a:t>$' | sort | </a:t>
            </a:r>
            <a:r>
              <a:rPr lang="en-US" sz="1350" dirty="0" err="1">
                <a:latin typeface="Courier"/>
                <a:cs typeface="Courier"/>
              </a:rPr>
              <a:t>uniq</a:t>
            </a:r>
            <a:r>
              <a:rPr lang="en-US" sz="1350" dirty="0">
                <a:latin typeface="Courier"/>
                <a:cs typeface="Courier"/>
              </a:rPr>
              <a:t> -c | sort –nr</a:t>
            </a:r>
          </a:p>
        </p:txBody>
      </p:sp>
      <p:sp>
        <p:nvSpPr>
          <p:cNvPr id="25" name="TextBox 24">
            <a:extLst>
              <a:ext uri="{FF2B5EF4-FFF2-40B4-BE49-F238E27FC236}">
                <a16:creationId xmlns:a16="http://schemas.microsoft.com/office/drawing/2014/main" id="{221EA3D5-2809-154E-9687-8F88ABDE6549}"/>
              </a:ext>
            </a:extLst>
          </p:cNvPr>
          <p:cNvSpPr txBox="1"/>
          <p:nvPr/>
        </p:nvSpPr>
        <p:spPr>
          <a:xfrm>
            <a:off x="4231200" y="2312369"/>
            <a:ext cx="1385190" cy="1757404"/>
          </a:xfrm>
          <a:prstGeom prst="rect">
            <a:avLst/>
          </a:prstGeom>
          <a:noFill/>
        </p:spPr>
        <p:txBody>
          <a:bodyPr wrap="none" rtlCol="0">
            <a:spAutoFit/>
          </a:bodyPr>
          <a:lstStyle/>
          <a:p>
            <a:pPr>
              <a:lnSpc>
                <a:spcPct val="90000"/>
              </a:lnSpc>
            </a:pPr>
            <a:r>
              <a:rPr lang="en-US" sz="1200" dirty="0">
                <a:latin typeface="Courier"/>
                <a:cs typeface="Courier"/>
              </a:rPr>
              <a:t>548 being</a:t>
            </a:r>
          </a:p>
          <a:p>
            <a:pPr>
              <a:lnSpc>
                <a:spcPct val="90000"/>
              </a:lnSpc>
            </a:pPr>
            <a:r>
              <a:rPr lang="en-US" sz="1200" dirty="0">
                <a:solidFill>
                  <a:srgbClr val="A6A6A6"/>
                </a:solidFill>
                <a:latin typeface="Courier"/>
                <a:cs typeface="Courier"/>
              </a:rPr>
              <a:t>541 nothing</a:t>
            </a:r>
          </a:p>
          <a:p>
            <a:pPr>
              <a:lnSpc>
                <a:spcPct val="90000"/>
              </a:lnSpc>
            </a:pPr>
            <a:r>
              <a:rPr lang="en-US" sz="1200" dirty="0">
                <a:solidFill>
                  <a:srgbClr val="A6A6A6"/>
                </a:solidFill>
                <a:latin typeface="Courier"/>
                <a:cs typeface="Courier"/>
              </a:rPr>
              <a:t>152 something</a:t>
            </a:r>
          </a:p>
          <a:p>
            <a:pPr>
              <a:lnSpc>
                <a:spcPct val="90000"/>
              </a:lnSpc>
            </a:pPr>
            <a:r>
              <a:rPr lang="en-US" sz="1200" dirty="0">
                <a:latin typeface="Courier"/>
                <a:cs typeface="Courier"/>
              </a:rPr>
              <a:t>145 coming</a:t>
            </a:r>
          </a:p>
          <a:p>
            <a:pPr>
              <a:lnSpc>
                <a:spcPct val="90000"/>
              </a:lnSpc>
            </a:pPr>
            <a:r>
              <a:rPr lang="en-US" sz="1200" dirty="0">
                <a:solidFill>
                  <a:srgbClr val="A6A6A6"/>
                </a:solidFill>
                <a:latin typeface="Courier"/>
                <a:cs typeface="Courier"/>
              </a:rPr>
              <a:t>130 morning</a:t>
            </a:r>
          </a:p>
          <a:p>
            <a:pPr>
              <a:lnSpc>
                <a:spcPct val="90000"/>
              </a:lnSpc>
            </a:pPr>
            <a:r>
              <a:rPr lang="en-US" sz="1200" dirty="0">
                <a:latin typeface="Courier"/>
                <a:cs typeface="Courier"/>
              </a:rPr>
              <a:t>122 having</a:t>
            </a:r>
          </a:p>
          <a:p>
            <a:pPr>
              <a:lnSpc>
                <a:spcPct val="90000"/>
              </a:lnSpc>
            </a:pPr>
            <a:r>
              <a:rPr lang="en-US" sz="1200" dirty="0">
                <a:latin typeface="Courier"/>
                <a:cs typeface="Courier"/>
              </a:rPr>
              <a:t>120 living</a:t>
            </a:r>
          </a:p>
          <a:p>
            <a:pPr>
              <a:lnSpc>
                <a:spcPct val="90000"/>
              </a:lnSpc>
            </a:pPr>
            <a:r>
              <a:rPr lang="en-US" sz="1200" dirty="0">
                <a:latin typeface="Courier"/>
                <a:cs typeface="Courier"/>
              </a:rPr>
              <a:t>117 loving</a:t>
            </a:r>
          </a:p>
          <a:p>
            <a:pPr>
              <a:lnSpc>
                <a:spcPct val="90000"/>
              </a:lnSpc>
            </a:pPr>
            <a:r>
              <a:rPr lang="en-US" sz="1200" dirty="0">
                <a:latin typeface="Courier"/>
                <a:cs typeface="Courier"/>
              </a:rPr>
              <a:t>116 Being</a:t>
            </a:r>
          </a:p>
          <a:p>
            <a:pPr>
              <a:lnSpc>
                <a:spcPct val="90000"/>
              </a:lnSpc>
            </a:pPr>
            <a:r>
              <a:rPr lang="en-US" sz="1200" dirty="0">
                <a:latin typeface="Courier"/>
                <a:cs typeface="Courier"/>
              </a:rPr>
              <a:t>102 going</a:t>
            </a:r>
          </a:p>
        </p:txBody>
      </p:sp>
      <p:sp>
        <p:nvSpPr>
          <p:cNvPr id="26" name="TextBox 25">
            <a:extLst>
              <a:ext uri="{FF2B5EF4-FFF2-40B4-BE49-F238E27FC236}">
                <a16:creationId xmlns:a16="http://schemas.microsoft.com/office/drawing/2014/main" id="{142E9AFA-4D6C-CE4E-8560-8D82F97C4EC7}"/>
              </a:ext>
            </a:extLst>
          </p:cNvPr>
          <p:cNvSpPr txBox="1"/>
          <p:nvPr/>
        </p:nvSpPr>
        <p:spPr>
          <a:xfrm>
            <a:off x="2021400" y="2312369"/>
            <a:ext cx="1479892" cy="1757404"/>
          </a:xfrm>
          <a:prstGeom prst="rect">
            <a:avLst/>
          </a:prstGeom>
          <a:noFill/>
        </p:spPr>
        <p:txBody>
          <a:bodyPr wrap="none" rtlCol="0">
            <a:spAutoFit/>
          </a:bodyPr>
          <a:lstStyle/>
          <a:p>
            <a:pPr>
              <a:lnSpc>
                <a:spcPct val="90000"/>
              </a:lnSpc>
            </a:pPr>
            <a:r>
              <a:rPr lang="en-US" sz="1200" dirty="0">
                <a:solidFill>
                  <a:schemeClr val="bg1">
                    <a:lumMod val="65000"/>
                  </a:schemeClr>
                </a:solidFill>
                <a:latin typeface="Courier"/>
                <a:cs typeface="Courier"/>
              </a:rPr>
              <a:t>1312 King</a:t>
            </a:r>
          </a:p>
          <a:p>
            <a:pPr>
              <a:lnSpc>
                <a:spcPct val="90000"/>
              </a:lnSpc>
            </a:pPr>
            <a:r>
              <a:rPr lang="en-US" sz="1200" dirty="0">
                <a:latin typeface="Courier"/>
                <a:cs typeface="Courier"/>
              </a:rPr>
              <a:t> 548 being</a:t>
            </a:r>
          </a:p>
          <a:p>
            <a:pPr>
              <a:lnSpc>
                <a:spcPct val="90000"/>
              </a:lnSpc>
            </a:pPr>
            <a:r>
              <a:rPr lang="en-US" sz="1200" dirty="0">
                <a:solidFill>
                  <a:srgbClr val="7CD7CF"/>
                </a:solidFill>
                <a:latin typeface="Courier"/>
                <a:cs typeface="Courier"/>
              </a:rPr>
              <a:t> </a:t>
            </a:r>
            <a:r>
              <a:rPr lang="en-US" sz="1200" dirty="0">
                <a:solidFill>
                  <a:schemeClr val="bg1">
                    <a:lumMod val="65000"/>
                  </a:schemeClr>
                </a:solidFill>
                <a:latin typeface="Courier"/>
                <a:cs typeface="Courier"/>
              </a:rPr>
              <a:t>541 nothing</a:t>
            </a:r>
          </a:p>
          <a:p>
            <a:pPr>
              <a:lnSpc>
                <a:spcPct val="90000"/>
              </a:lnSpc>
            </a:pPr>
            <a:r>
              <a:rPr lang="en-US" sz="1200" dirty="0">
                <a:solidFill>
                  <a:schemeClr val="bg1">
                    <a:lumMod val="65000"/>
                  </a:schemeClr>
                </a:solidFill>
                <a:latin typeface="Courier"/>
                <a:cs typeface="Courier"/>
              </a:rPr>
              <a:t> 388 king</a:t>
            </a:r>
          </a:p>
          <a:p>
            <a:pPr>
              <a:lnSpc>
                <a:spcPct val="90000"/>
              </a:lnSpc>
            </a:pPr>
            <a:r>
              <a:rPr lang="en-US" sz="1200" dirty="0">
                <a:solidFill>
                  <a:schemeClr val="bg1">
                    <a:lumMod val="65000"/>
                  </a:schemeClr>
                </a:solidFill>
                <a:latin typeface="Courier"/>
                <a:cs typeface="Courier"/>
              </a:rPr>
              <a:t> 375 bring</a:t>
            </a:r>
          </a:p>
          <a:p>
            <a:pPr>
              <a:lnSpc>
                <a:spcPct val="90000"/>
              </a:lnSpc>
            </a:pPr>
            <a:r>
              <a:rPr lang="en-US" sz="1200" dirty="0">
                <a:solidFill>
                  <a:schemeClr val="bg1">
                    <a:lumMod val="65000"/>
                  </a:schemeClr>
                </a:solidFill>
                <a:latin typeface="Courier"/>
                <a:cs typeface="Courier"/>
              </a:rPr>
              <a:t> 358 thing</a:t>
            </a:r>
          </a:p>
          <a:p>
            <a:pPr>
              <a:lnSpc>
                <a:spcPct val="90000"/>
              </a:lnSpc>
            </a:pPr>
            <a:r>
              <a:rPr lang="en-US" sz="1200" dirty="0">
                <a:solidFill>
                  <a:schemeClr val="bg1">
                    <a:lumMod val="65000"/>
                  </a:schemeClr>
                </a:solidFill>
                <a:latin typeface="Courier"/>
                <a:cs typeface="Courier"/>
              </a:rPr>
              <a:t> 307 ring</a:t>
            </a:r>
          </a:p>
          <a:p>
            <a:pPr>
              <a:lnSpc>
                <a:spcPct val="90000"/>
              </a:lnSpc>
            </a:pPr>
            <a:r>
              <a:rPr lang="en-US" sz="1200" dirty="0">
                <a:solidFill>
                  <a:schemeClr val="bg1">
                    <a:lumMod val="65000"/>
                  </a:schemeClr>
                </a:solidFill>
                <a:latin typeface="Courier"/>
                <a:cs typeface="Courier"/>
              </a:rPr>
              <a:t> 152 something</a:t>
            </a:r>
          </a:p>
          <a:p>
            <a:pPr>
              <a:lnSpc>
                <a:spcPct val="90000"/>
              </a:lnSpc>
            </a:pPr>
            <a:r>
              <a:rPr lang="en-US" sz="1200" dirty="0">
                <a:latin typeface="Courier"/>
                <a:cs typeface="Courier"/>
              </a:rPr>
              <a:t> 145 coming</a:t>
            </a:r>
          </a:p>
          <a:p>
            <a:pPr>
              <a:lnSpc>
                <a:spcPct val="90000"/>
              </a:lnSpc>
            </a:pPr>
            <a:r>
              <a:rPr lang="en-US" sz="1200" dirty="0">
                <a:solidFill>
                  <a:schemeClr val="bg1">
                    <a:lumMod val="65000"/>
                  </a:schemeClr>
                </a:solidFill>
                <a:latin typeface="Courier"/>
                <a:cs typeface="Courier"/>
              </a:rPr>
              <a:t> 130 morning </a:t>
            </a:r>
          </a:p>
        </p:txBody>
      </p:sp>
    </p:spTree>
    <p:extLst>
      <p:ext uri="{BB962C8B-B14F-4D97-AF65-F5344CB8AC3E}">
        <p14:creationId xmlns:p14="http://schemas.microsoft.com/office/powerpoint/2010/main" val="27214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dirty="0"/>
              <a:t>Wrap-up:</a:t>
            </a:r>
            <a:br>
              <a:rPr lang="en-US" dirty="0"/>
            </a:br>
            <a:r>
              <a:rPr lang="en-US" dirty="0"/>
              <a:t>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r>
              <a:rPr lang="en-US" dirty="0">
                <a:solidFill>
                  <a:srgbClr val="FFFFFF"/>
                </a:solidFill>
                <a:latin typeface="Calibri" charset="0"/>
              </a:rPr>
              <a:t>Read: </a:t>
            </a:r>
            <a:r>
              <a:rPr lang="en-US" dirty="0" err="1">
                <a:solidFill>
                  <a:srgbClr val="FFFFFF"/>
                </a:solidFill>
                <a:latin typeface="Calibri" charset="0"/>
              </a:rPr>
              <a:t>Jurafsky</a:t>
            </a:r>
            <a:r>
              <a:rPr lang="en-US" dirty="0">
                <a:solidFill>
                  <a:srgbClr val="FFFFFF"/>
                </a:solidFill>
                <a:latin typeface="Calibri" charset="0"/>
              </a:rPr>
              <a:t> and Martin Chapter 2</a:t>
            </a:r>
          </a:p>
          <a:p>
            <a:pPr>
              <a:spcAft>
                <a:spcPts val="600"/>
              </a:spcAft>
            </a:pPr>
            <a:r>
              <a:rPr lang="en-US" dirty="0">
                <a:solidFill>
                  <a:srgbClr val="FFFFFF"/>
                </a:solidFill>
                <a:latin typeface="Calibri" charset="0"/>
              </a:rPr>
              <a:t>Word Normalization and Stemming</a:t>
            </a:r>
          </a:p>
          <a:p>
            <a:pPr eaLnBrk="1" hangingPunct="1"/>
            <a:endParaRPr lang="en-US" dirty="0">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8608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758952"/>
            <a:ext cx="7543800" cy="3892168"/>
          </a:xfrm>
        </p:spPr>
        <p:txBody>
          <a:bodyPr>
            <a:normAutofit/>
          </a:bodyPr>
          <a:lstStyle/>
          <a:p>
            <a:r>
              <a:rPr lang="en-US"/>
              <a:t>Basic Text Processing</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3"/>
          <p:cNvSpPr>
            <a:spLocks noGrp="1" noChangeArrowheads="1"/>
          </p:cNvSpPr>
          <p:nvPr>
            <p:ph type="subTitle" idx="1"/>
          </p:nvPr>
        </p:nvSpPr>
        <p:spPr>
          <a:xfrm>
            <a:off x="825038" y="5225240"/>
            <a:ext cx="7543800" cy="1143000"/>
          </a:xfrm>
        </p:spPr>
        <p:txBody>
          <a:bodyPr>
            <a:normAutofit/>
          </a:bodyPr>
          <a:lstStyle/>
          <a:p>
            <a:pPr eaLnBrk="1" hangingPunct="1"/>
            <a:endParaRPr lang="en-US" dirty="0">
              <a:solidFill>
                <a:srgbClr val="FFFFFF"/>
              </a:solidFill>
              <a:latin typeface="Calibri" charset="0"/>
            </a:endParaRPr>
          </a:p>
          <a:p>
            <a:pPr>
              <a:spcAft>
                <a:spcPts val="600"/>
              </a:spcAft>
            </a:pPr>
            <a:r>
              <a:rPr lang="en-US" dirty="0">
                <a:solidFill>
                  <a:srgbClr val="FFFFFF"/>
                </a:solidFill>
                <a:latin typeface="Calibri" charset="0"/>
              </a:rPr>
              <a:t>Sentence Segmentation and Decision Trees</a:t>
            </a:r>
          </a:p>
          <a:p>
            <a:pPr eaLnBrk="1" hangingPunct="1"/>
            <a:endParaRPr lang="en-US" dirty="0">
              <a:solidFill>
                <a:srgbClr val="FFFFFF"/>
              </a:solidFill>
              <a:latin typeface="Calibri" charset="0"/>
            </a:endParaRPr>
          </a:p>
        </p:txBody>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7675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397"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9398"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94"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Sentence Segmentation</a:t>
            </a:r>
          </a:p>
        </p:txBody>
      </p:sp>
      <p:sp>
        <p:nvSpPr>
          <p:cNvPr id="59399"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95" name="Rectangle 3"/>
          <p:cNvSpPr>
            <a:spLocks noGrp="1" noChangeArrowheads="1"/>
          </p:cNvSpPr>
          <p:nvPr>
            <p:ph idx="1"/>
          </p:nvPr>
        </p:nvSpPr>
        <p:spPr>
          <a:xfrm>
            <a:off x="3556512" y="605896"/>
            <a:ext cx="4810247" cy="5646208"/>
          </a:xfrm>
        </p:spPr>
        <p:txBody>
          <a:bodyPr anchor="ctr">
            <a:normAutofit/>
          </a:bodyPr>
          <a:lstStyle/>
          <a:p>
            <a:r>
              <a:rPr lang="en-US" dirty="0"/>
              <a:t>!, ? are relatively unambiguous</a:t>
            </a:r>
          </a:p>
          <a:p>
            <a:r>
              <a:rPr lang="en-US" dirty="0"/>
              <a:t>Period “.” is quite ambiguous</a:t>
            </a:r>
          </a:p>
          <a:p>
            <a:pPr lvl="1"/>
            <a:r>
              <a:rPr lang="en-US" dirty="0"/>
              <a:t>Sentence boundary</a:t>
            </a:r>
          </a:p>
          <a:p>
            <a:pPr lvl="1"/>
            <a:r>
              <a:rPr lang="en-US" dirty="0"/>
              <a:t>Abbreviations like Inc. or Dr.</a:t>
            </a:r>
          </a:p>
          <a:p>
            <a:pPr lvl="1"/>
            <a:r>
              <a:rPr lang="en-US" dirty="0"/>
              <a:t>Numbers like .02% or 4.3</a:t>
            </a:r>
          </a:p>
          <a:p>
            <a:r>
              <a:rPr lang="en-US" dirty="0"/>
              <a:t>Build a binary classifier</a:t>
            </a:r>
          </a:p>
          <a:p>
            <a:pPr lvl="1"/>
            <a:r>
              <a:rPr lang="en-US" dirty="0"/>
              <a:t>Looks at a “.”</a:t>
            </a:r>
          </a:p>
          <a:p>
            <a:pPr lvl="1"/>
            <a:r>
              <a:rPr lang="en-US" dirty="0"/>
              <a:t>Decides </a:t>
            </a:r>
            <a:r>
              <a:rPr lang="en-US" dirty="0" err="1"/>
              <a:t>EndOfSentence</a:t>
            </a:r>
            <a:r>
              <a:rPr lang="en-US" dirty="0"/>
              <a:t>/</a:t>
            </a:r>
            <a:r>
              <a:rPr lang="en-US" dirty="0" err="1"/>
              <a:t>NotEndOfSentence</a:t>
            </a:r>
            <a:endParaRPr lang="en-US" dirty="0"/>
          </a:p>
          <a:p>
            <a:pPr lvl="1"/>
            <a:r>
              <a:rPr lang="en-US" dirty="0"/>
              <a:t>Classifiers: hand-written rules, regular expressions, or machine-learning</a:t>
            </a:r>
          </a:p>
        </p:txBody>
      </p:sp>
    </p:spTree>
    <p:extLst>
      <p:ext uri="{BB962C8B-B14F-4D97-AF65-F5344CB8AC3E}">
        <p14:creationId xmlns:p14="http://schemas.microsoft.com/office/powerpoint/2010/main" val="66868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3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42"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2600">
                <a:solidFill>
                  <a:srgbClr val="FFFFFF"/>
                </a:solidFill>
              </a:rPr>
              <a:t>Determining if a word is end-of-sentence: a Decision Tree</a:t>
            </a:r>
          </a:p>
        </p:txBody>
      </p:sp>
      <p:pic>
        <p:nvPicPr>
          <p:cNvPr id="4" name="Picture 3" descr="periodDT"/>
          <p:cNvPicPr>
            <a:picLocks noChangeAspect="1" noChangeArrowheads="1"/>
          </p:cNvPicPr>
          <p:nvPr/>
        </p:nvPicPr>
        <p:blipFill>
          <a:blip r:embed="rId3"/>
          <a:stretch>
            <a:fillRect/>
          </a:stretch>
        </p:blipFill>
        <p:spPr bwMode="auto">
          <a:xfrm>
            <a:off x="2379407" y="643538"/>
            <a:ext cx="4386010" cy="3618586"/>
          </a:xfrm>
          <a:prstGeom prst="rect">
            <a:avLst/>
          </a:prstGeom>
          <a:noFill/>
        </p:spPr>
      </p:pic>
      <p:sp>
        <p:nvSpPr>
          <p:cNvPr id="81" name="Rectangle 80">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8603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91" name="Rectangle 2"/>
          <p:cNvSpPr>
            <a:spLocks noGrp="1" noChangeArrowheads="1"/>
          </p:cNvSpPr>
          <p:nvPr>
            <p:ph type="title"/>
          </p:nvPr>
        </p:nvSpPr>
        <p:spPr>
          <a:xfrm>
            <a:off x="800100" y="5252936"/>
            <a:ext cx="7543800" cy="1028715"/>
          </a:xfrm>
        </p:spPr>
        <p:txBody>
          <a:bodyPr anchor="ctr">
            <a:normAutofit/>
          </a:bodyPr>
          <a:lstStyle/>
          <a:p>
            <a:pPr algn="ctr"/>
            <a:r>
              <a:rPr lang="en-US" sz="3400">
                <a:solidFill>
                  <a:srgbClr val="FFFFFF"/>
                </a:solidFill>
              </a:rPr>
              <a:t>More sophisticated decision tree features</a:t>
            </a:r>
          </a:p>
        </p:txBody>
      </p:sp>
      <p:sp>
        <p:nvSpPr>
          <p:cNvPr id="63492" name="Rectangle 3"/>
          <p:cNvSpPr>
            <a:spLocks noGrp="1" noChangeArrowheads="1"/>
          </p:cNvSpPr>
          <p:nvPr>
            <p:ph idx="1"/>
          </p:nvPr>
        </p:nvSpPr>
        <p:spPr>
          <a:xfrm>
            <a:off x="822960" y="1086678"/>
            <a:ext cx="7520940" cy="3471467"/>
          </a:xfrm>
        </p:spPr>
        <p:txBody>
          <a:bodyPr>
            <a:normAutofit/>
          </a:bodyPr>
          <a:lstStyle/>
          <a:p>
            <a:r>
              <a:rPr lang="en-US"/>
              <a:t>Case of word with “.”: Upper, Lower, Cap, Number</a:t>
            </a:r>
          </a:p>
          <a:p>
            <a:r>
              <a:rPr lang="en-US"/>
              <a:t>Case of word after “.”: Upper, Lower, Cap, Number</a:t>
            </a:r>
          </a:p>
          <a:p>
            <a:endParaRPr lang="en-US"/>
          </a:p>
          <a:p>
            <a:r>
              <a:rPr lang="en-US"/>
              <a:t>Numeric features</a:t>
            </a:r>
          </a:p>
          <a:p>
            <a:pPr lvl="1"/>
            <a:r>
              <a:rPr lang="en-US"/>
              <a:t>Length of word with “.”</a:t>
            </a:r>
          </a:p>
          <a:p>
            <a:pPr lvl="1"/>
            <a:r>
              <a:rPr lang="en-US"/>
              <a:t>Probability(word with “.” occurs at end-of-s)</a:t>
            </a:r>
          </a:p>
          <a:p>
            <a:pPr lvl="1"/>
            <a:r>
              <a:rPr lang="en-US"/>
              <a:t>Probability(word after “.” occurs at beginning-of-s)</a:t>
            </a:r>
          </a:p>
        </p:txBody>
      </p:sp>
      <p:sp>
        <p:nvSpPr>
          <p:cNvPr id="77" name="Rectangle 76">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9975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a:solidFill>
                  <a:srgbClr val="FFFFFF"/>
                </a:solidFill>
              </a:rPr>
              <a:t>Implementing Decision Trees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A decision tree is just an if-then-else statement</a:t>
            </a:r>
          </a:p>
          <a:p>
            <a:r>
              <a:rPr lang="en-US" dirty="0"/>
              <a:t>The interesting research is choosing the features</a:t>
            </a:r>
          </a:p>
          <a:p>
            <a:r>
              <a:rPr lang="en-US" dirty="0"/>
              <a:t>Setting up the structure is often too hard to do by hand</a:t>
            </a:r>
          </a:p>
          <a:p>
            <a:pPr lvl="1"/>
            <a:r>
              <a:rPr lang="en-US" dirty="0"/>
              <a:t>Hand-building only possible for very simple features, domains</a:t>
            </a:r>
          </a:p>
          <a:p>
            <a:pPr lvl="2"/>
            <a:r>
              <a:rPr lang="en-US" dirty="0"/>
              <a:t>For numeric features, it’s too hard to pick each threshold</a:t>
            </a:r>
          </a:p>
          <a:p>
            <a:pPr lvl="1"/>
            <a:r>
              <a:rPr lang="en-US" dirty="0"/>
              <a:t>Instead, structure usually learned by machine learning from a training corpus</a:t>
            </a:r>
          </a:p>
          <a:p>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420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0100" y="5252936"/>
            <a:ext cx="7543800" cy="1028715"/>
          </a:xfrm>
        </p:spPr>
        <p:txBody>
          <a:bodyPr anchor="ctr">
            <a:normAutofit/>
          </a:bodyPr>
          <a:lstStyle/>
          <a:p>
            <a:pPr algn="ctr"/>
            <a:r>
              <a:rPr lang="en-US" sz="4100" dirty="0">
                <a:solidFill>
                  <a:srgbClr val="FFFFFF"/>
                </a:solidFill>
              </a:rPr>
              <a:t>Decision Trees and other classifiers</a:t>
            </a:r>
          </a:p>
        </p:txBody>
      </p:sp>
      <p:sp>
        <p:nvSpPr>
          <p:cNvPr id="3" name="Content Placeholder 2"/>
          <p:cNvSpPr>
            <a:spLocks noGrp="1"/>
          </p:cNvSpPr>
          <p:nvPr>
            <p:ph idx="1"/>
          </p:nvPr>
        </p:nvSpPr>
        <p:spPr>
          <a:xfrm>
            <a:off x="822960" y="1086678"/>
            <a:ext cx="7520940" cy="3471467"/>
          </a:xfrm>
        </p:spPr>
        <p:txBody>
          <a:bodyPr>
            <a:normAutofit/>
          </a:bodyPr>
          <a:lstStyle/>
          <a:p>
            <a:r>
              <a:rPr lang="en-US" dirty="0"/>
              <a:t>We can think of the questions in a decision tree</a:t>
            </a:r>
          </a:p>
          <a:p>
            <a:r>
              <a:rPr lang="en-US" dirty="0"/>
              <a:t>As features that could be exploited by any kind of classifier</a:t>
            </a:r>
          </a:p>
          <a:p>
            <a:pPr lvl="1"/>
            <a:r>
              <a:rPr lang="en-US" dirty="0"/>
              <a:t>Logistic regression</a:t>
            </a:r>
          </a:p>
          <a:p>
            <a:pPr lvl="1"/>
            <a:r>
              <a:rPr lang="en-US" dirty="0"/>
              <a:t>SVM</a:t>
            </a:r>
          </a:p>
          <a:p>
            <a:pPr lvl="1"/>
            <a:r>
              <a:rPr lang="en-US" dirty="0"/>
              <a:t>Neural Nets</a:t>
            </a:r>
          </a:p>
          <a:p>
            <a:pPr lvl="1"/>
            <a:r>
              <a:rPr lang="en-US" dirty="0"/>
              <a:t>etc.</a:t>
            </a:r>
          </a:p>
          <a:p>
            <a:pPr marL="457200" lvl="1" indent="0">
              <a:buNone/>
            </a:pPr>
            <a:endParaRPr lang="en-US" dirty="0"/>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595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ctrTitle"/>
          </p:nvPr>
        </p:nvSpPr>
        <p:spPr>
          <a:xfrm>
            <a:off x="822960" y="758952"/>
            <a:ext cx="7543800" cy="3892168"/>
          </a:xfrm>
        </p:spPr>
        <p:txBody>
          <a:bodyPr>
            <a:normAutofit/>
          </a:bodyPr>
          <a:lstStyle/>
          <a:p>
            <a:r>
              <a:rPr lang="en-US" dirty="0">
                <a:latin typeface="Calibri (Headings)"/>
                <a:cs typeface="Calibri (Headings)"/>
              </a:rPr>
              <a:t>Recap:</a:t>
            </a:r>
            <a:br>
              <a:rPr lang="en-US" dirty="0">
                <a:latin typeface="Calibri (Headings)"/>
                <a:cs typeface="Calibri (Headings)"/>
              </a:rPr>
            </a:br>
            <a:r>
              <a:rPr lang="en-US" dirty="0">
                <a:latin typeface="Calibri (Headings)"/>
                <a:cs typeface="Calibri (Headings)"/>
              </a:rPr>
              <a:t>Text Classification and Na</a:t>
            </a:r>
            <a:r>
              <a:rPr lang="fr-FR" dirty="0" err="1">
                <a:latin typeface="Calibri (Headings)"/>
                <a:cs typeface="Calibri (Headings)"/>
              </a:rPr>
              <a:t>ï</a:t>
            </a:r>
            <a:r>
              <a:rPr lang="en-US" dirty="0" err="1">
                <a:latin typeface="Calibri (Headings)"/>
                <a:cs typeface="Calibri (Headings)"/>
              </a:rPr>
              <a:t>ve</a:t>
            </a:r>
            <a:r>
              <a:rPr lang="en-US" dirty="0">
                <a:latin typeface="Calibri (Headings)"/>
                <a:cs typeface="Calibri (Headings)"/>
              </a:rPr>
              <a:t> Bayes</a:t>
            </a:r>
            <a:endParaRPr lang="en-US" dirty="0">
              <a:latin typeface="Calibri (Headings)"/>
              <a:ea typeface="ＭＳ Ｐゴシック" charset="0"/>
              <a:cs typeface="Calibri (Headings)"/>
            </a:endParaRPr>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752248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Recap: Na</a:t>
            </a:r>
            <a:r>
              <a:rPr lang="fr-FR" dirty="0" err="1"/>
              <a:t>ï</a:t>
            </a:r>
            <a:r>
              <a:rPr lang="en-US" dirty="0" err="1"/>
              <a:t>ve</a:t>
            </a:r>
            <a:r>
              <a:rPr lang="en-US" dirty="0"/>
              <a:t> Bayes Simplifying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6229"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6230"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32558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1119"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1120"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930727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2096"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2987856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050"/>
          <p:cNvSpPr>
            <a:spLocks noGrp="1" noChangeArrowheads="1"/>
          </p:cNvSpPr>
          <p:nvPr>
            <p:ph type="title"/>
          </p:nvPr>
        </p:nvSpPr>
        <p:spPr/>
        <p:txBody>
          <a:bodyPr/>
          <a:lstStyle/>
          <a:p>
            <a:pPr eaLnBrk="1" hangingPunct="1"/>
            <a:r>
              <a:rPr lang="en-US" dirty="0"/>
              <a:t>Recap: Normalization</a:t>
            </a:r>
          </a:p>
        </p:txBody>
      </p:sp>
      <p:sp>
        <p:nvSpPr>
          <p:cNvPr id="35843" name="Rectangle 2051"/>
          <p:cNvSpPr>
            <a:spLocks noGrp="1" noChangeArrowheads="1"/>
          </p:cNvSpPr>
          <p:nvPr>
            <p:ph idx="1"/>
          </p:nvPr>
        </p:nvSpPr>
        <p:spPr/>
        <p:txBody>
          <a:bodyPr/>
          <a:lstStyle/>
          <a:p>
            <a:pPr eaLnBrk="1" hangingPunct="1"/>
            <a:r>
              <a:rPr lang="en-US" dirty="0">
                <a:sym typeface="Symbol" charset="2"/>
              </a:rPr>
              <a:t>Need to “normalize” terms </a:t>
            </a:r>
          </a:p>
          <a:p>
            <a:pPr lvl="1" eaLnBrk="1" hangingPunct="1"/>
            <a:r>
              <a:rPr lang="en-US" dirty="0">
                <a:sym typeface="Symbol" charset="2"/>
              </a:rPr>
              <a:t>Information Retrieval: indexed text &amp; query terms must have same form.</a:t>
            </a:r>
          </a:p>
          <a:p>
            <a:pPr lvl="2" eaLnBrk="1" hangingPunct="1"/>
            <a:r>
              <a:rPr lang="en-US" sz="1800" dirty="0">
                <a:sym typeface="Symbol" charset="2"/>
              </a:rPr>
              <a:t>We want to match </a:t>
            </a:r>
            <a:r>
              <a:rPr lang="en-US" sz="1800" b="1" i="1" dirty="0">
                <a:sym typeface="Symbol" charset="2"/>
              </a:rPr>
              <a:t>U.S.A.</a:t>
            </a:r>
            <a:r>
              <a:rPr lang="en-US" sz="1800" dirty="0">
                <a:sym typeface="Symbol" charset="2"/>
              </a:rPr>
              <a:t> and </a:t>
            </a:r>
            <a:r>
              <a:rPr lang="en-US" sz="1800" b="1" i="1" dirty="0">
                <a:sym typeface="Symbol" charset="2"/>
              </a:rPr>
              <a:t>USA</a:t>
            </a:r>
            <a:endParaRPr lang="en-US" sz="1800" dirty="0">
              <a:sym typeface="Symbol" charset="2"/>
            </a:endParaRPr>
          </a:p>
          <a:p>
            <a:pPr eaLnBrk="1" hangingPunct="1"/>
            <a:r>
              <a:rPr lang="en-US" dirty="0">
                <a:sym typeface="Symbol" charset="2"/>
              </a:rPr>
              <a:t>We implicitly define equivalence classes of terms</a:t>
            </a:r>
          </a:p>
          <a:p>
            <a:pPr lvl="1" eaLnBrk="1" hangingPunct="1"/>
            <a:r>
              <a:rPr lang="en-US" dirty="0">
                <a:sym typeface="Symbol" charset="2"/>
              </a:rPr>
              <a:t>e.g., deleting periods in a term</a:t>
            </a:r>
          </a:p>
          <a:p>
            <a:pPr eaLnBrk="1" hangingPunct="1"/>
            <a:r>
              <a:rPr lang="en-US" dirty="0">
                <a:sym typeface="Symbol" charset="2"/>
              </a:rPr>
              <a:t>Alternative: asymmetric expansion:</a:t>
            </a:r>
          </a:p>
          <a:p>
            <a:pPr lvl="1" eaLnBrk="1" hangingPunct="1"/>
            <a:r>
              <a:rPr lang="en-US" sz="1600" dirty="0">
                <a:sym typeface="Symbol" charset="2"/>
              </a:rPr>
              <a:t>Enter: </a:t>
            </a:r>
            <a:r>
              <a:rPr lang="en-US" sz="1600" b="1" i="1" dirty="0">
                <a:sym typeface="Symbol" charset="2"/>
              </a:rPr>
              <a:t>window</a:t>
            </a:r>
            <a:r>
              <a:rPr lang="en-US" sz="1600" dirty="0">
                <a:sym typeface="Symbol" charset="2"/>
              </a:rPr>
              <a:t>	Search: </a:t>
            </a:r>
            <a:r>
              <a:rPr lang="en-US" sz="1600" b="1" i="1" dirty="0">
                <a:sym typeface="Symbol" charset="2"/>
              </a:rPr>
              <a:t>window, windows</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 windows, window</a:t>
            </a:r>
          </a:p>
          <a:p>
            <a:pPr lvl="1" eaLnBrk="1" hangingPunct="1"/>
            <a:r>
              <a:rPr lang="en-US" sz="1600" dirty="0">
                <a:sym typeface="Symbol" charset="2"/>
              </a:rPr>
              <a:t>Enter: </a:t>
            </a:r>
            <a:r>
              <a:rPr lang="en-US" sz="1600" b="1" i="1" dirty="0">
                <a:sym typeface="Symbol" charset="2"/>
              </a:rPr>
              <a:t>Windows</a:t>
            </a:r>
            <a:r>
              <a:rPr lang="en-US" sz="1600" dirty="0">
                <a:sym typeface="Symbol" charset="2"/>
              </a:rPr>
              <a:t>	Search: </a:t>
            </a:r>
            <a:r>
              <a:rPr lang="en-US" sz="1600" b="1" i="1" dirty="0">
                <a:sym typeface="Symbol" charset="2"/>
              </a:rPr>
              <a:t>Windows</a:t>
            </a:r>
          </a:p>
          <a:p>
            <a:pPr eaLnBrk="1" hangingPunct="1"/>
            <a:r>
              <a:rPr lang="en-US" dirty="0">
                <a:sym typeface="Symbol" charset="2"/>
              </a:rPr>
              <a:t>Potentially more powerful, but less efficient</a:t>
            </a:r>
          </a:p>
          <a:p>
            <a:pPr lvl="1" eaLnBrk="1" hangingPunct="1"/>
            <a:endParaRPr lang="en-US" dirty="0">
              <a:sym typeface="Symbol" charset="2"/>
            </a:endParaRPr>
          </a:p>
        </p:txBody>
      </p:sp>
    </p:spTree>
    <p:extLst>
      <p:ext uri="{BB962C8B-B14F-4D97-AF65-F5344CB8AC3E}">
        <p14:creationId xmlns:p14="http://schemas.microsoft.com/office/powerpoint/2010/main" val="78212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84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Recap: 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3167"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3168"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335516095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normAutofit/>
          </a:bodyPr>
          <a:lstStyle/>
          <a:p>
            <a:r>
              <a:rPr lang="en-US" dirty="0"/>
              <a:t>Recap: 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4238"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4239"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4240"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12011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822960" y="758952"/>
            <a:ext cx="7543800" cy="3892168"/>
          </a:xfrm>
        </p:spPr>
        <p:txBody>
          <a:bodyPr>
            <a:normAutofit/>
          </a:bodyPr>
          <a:lstStyle/>
          <a:p>
            <a:r>
              <a:rPr lang="en-US"/>
              <a:t>Logistic Regression</a:t>
            </a:r>
            <a:endParaRPr lang="en-US" dirty="0"/>
          </a:p>
        </p:txBody>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itle 4"/>
          <p:cNvSpPr>
            <a:spLocks noGrp="1"/>
          </p:cNvSpPr>
          <p:nvPr>
            <p:ph type="subTitle" idx="1"/>
          </p:nvPr>
        </p:nvSpPr>
        <p:spPr>
          <a:xfrm>
            <a:off x="825038" y="5225240"/>
            <a:ext cx="7543800" cy="1143000"/>
          </a:xfrm>
        </p:spPr>
        <p:txBody>
          <a:bodyPr>
            <a:normAutofit/>
          </a:bodyPr>
          <a:lstStyle/>
          <a:p>
            <a:r>
              <a:rPr lang="en-US">
                <a:solidFill>
                  <a:srgbClr val="FFFFFF"/>
                </a:solidFill>
              </a:rPr>
              <a:t>Jurafsky and Martin Chapter 5</a:t>
            </a:r>
          </a:p>
        </p:txBody>
      </p:sp>
      <p:sp>
        <p:nvSpPr>
          <p:cNvPr id="14" name="Rectangle 13">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2903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AA83-EC0E-7049-BD90-E814EBB1E54A}"/>
              </a:ext>
            </a:extLst>
          </p:cNvPr>
          <p:cNvSpPr>
            <a:spLocks noGrp="1"/>
          </p:cNvSpPr>
          <p:nvPr>
            <p:ph type="title"/>
          </p:nvPr>
        </p:nvSpPr>
        <p:spPr/>
        <p:txBody>
          <a:bodyPr/>
          <a:lstStyle/>
          <a:p>
            <a:r>
              <a:rPr lang="en-US" dirty="0"/>
              <a:t>Generative v. Discriminative Classifiers and cats v. dogs</a:t>
            </a:r>
          </a:p>
        </p:txBody>
      </p:sp>
      <p:sp>
        <p:nvSpPr>
          <p:cNvPr id="3" name="Content Placeholder 2">
            <a:extLst>
              <a:ext uri="{FF2B5EF4-FFF2-40B4-BE49-F238E27FC236}">
                <a16:creationId xmlns:a16="http://schemas.microsoft.com/office/drawing/2014/main" id="{666C4725-9B6A-4943-8368-C87D8AE0B34D}"/>
              </a:ext>
            </a:extLst>
          </p:cNvPr>
          <p:cNvSpPr>
            <a:spLocks noGrp="1"/>
          </p:cNvSpPr>
          <p:nvPr>
            <p:ph idx="1"/>
          </p:nvPr>
        </p:nvSpPr>
        <p:spPr/>
        <p:txBody>
          <a:bodyPr/>
          <a:lstStyle/>
          <a:p>
            <a:r>
              <a:rPr lang="en-US" dirty="0"/>
              <a:t>Naive Bayes is a </a:t>
            </a:r>
            <a:r>
              <a:rPr lang="en-US" b="1" dirty="0"/>
              <a:t>generative</a:t>
            </a:r>
            <a:r>
              <a:rPr lang="en-US" dirty="0"/>
              <a:t> classifier</a:t>
            </a:r>
          </a:p>
          <a:p>
            <a:r>
              <a:rPr lang="en-US" dirty="0"/>
              <a:t>Logistic regression is a  is a </a:t>
            </a:r>
            <a:r>
              <a:rPr lang="en-US" b="1" dirty="0" err="1"/>
              <a:t>discriminiative</a:t>
            </a:r>
            <a:r>
              <a:rPr lang="en-US" b="1" dirty="0"/>
              <a:t> classifier</a:t>
            </a:r>
            <a:endParaRPr lang="en-US" dirty="0"/>
          </a:p>
          <a:p>
            <a:endParaRPr lang="en-US" dirty="0"/>
          </a:p>
        </p:txBody>
      </p:sp>
      <p:pic>
        <p:nvPicPr>
          <p:cNvPr id="4" name="Picture 3">
            <a:extLst>
              <a:ext uri="{FF2B5EF4-FFF2-40B4-BE49-F238E27FC236}">
                <a16:creationId xmlns:a16="http://schemas.microsoft.com/office/drawing/2014/main" id="{F187DAC9-0D5E-D64D-8B1C-5A047A16F530}"/>
              </a:ext>
            </a:extLst>
          </p:cNvPr>
          <p:cNvPicPr>
            <a:picLocks noChangeAspect="1"/>
          </p:cNvPicPr>
          <p:nvPr/>
        </p:nvPicPr>
        <p:blipFill>
          <a:blip r:embed="rId3"/>
          <a:stretch>
            <a:fillRect/>
          </a:stretch>
        </p:blipFill>
        <p:spPr>
          <a:xfrm>
            <a:off x="4591050" y="3319264"/>
            <a:ext cx="4459242" cy="3013472"/>
          </a:xfrm>
          <a:prstGeom prst="rect">
            <a:avLst/>
          </a:prstGeom>
        </p:spPr>
      </p:pic>
      <p:pic>
        <p:nvPicPr>
          <p:cNvPr id="5" name="Picture 4">
            <a:extLst>
              <a:ext uri="{FF2B5EF4-FFF2-40B4-BE49-F238E27FC236}">
                <a16:creationId xmlns:a16="http://schemas.microsoft.com/office/drawing/2014/main" id="{A80BDA2E-FBEF-AD4B-94D8-85342C34651A}"/>
              </a:ext>
            </a:extLst>
          </p:cNvPr>
          <p:cNvPicPr>
            <a:picLocks noChangeAspect="1"/>
          </p:cNvPicPr>
          <p:nvPr/>
        </p:nvPicPr>
        <p:blipFill>
          <a:blip r:embed="rId4"/>
          <a:stretch>
            <a:fillRect/>
          </a:stretch>
        </p:blipFill>
        <p:spPr>
          <a:xfrm>
            <a:off x="304800" y="3310136"/>
            <a:ext cx="4166668" cy="3022600"/>
          </a:xfrm>
          <a:prstGeom prst="rect">
            <a:avLst/>
          </a:prstGeom>
        </p:spPr>
      </p:pic>
    </p:spTree>
    <p:extLst>
      <p:ext uri="{BB962C8B-B14F-4D97-AF65-F5344CB8AC3E}">
        <p14:creationId xmlns:p14="http://schemas.microsoft.com/office/powerpoint/2010/main" val="4239754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429DFC-C7D5-4D40-8F94-2582A2F94943}"/>
              </a:ext>
            </a:extLst>
          </p:cNvPr>
          <p:cNvSpPr>
            <a:spLocks noGrp="1"/>
          </p:cNvSpPr>
          <p:nvPr>
            <p:ph idx="1"/>
          </p:nvPr>
        </p:nvSpPr>
        <p:spPr/>
        <p:txBody>
          <a:bodyPr/>
          <a:lstStyle/>
          <a:p>
            <a:r>
              <a:rPr lang="en-US" dirty="0"/>
              <a:t>A (possibly apocryphal) tale in artificial intelligence tells about researchers training a neural network to detect tanks in photographs for a DARPA project.</a:t>
            </a:r>
          </a:p>
          <a:p>
            <a:r>
              <a:rPr lang="en-US" dirty="0"/>
              <a:t>They apparently succeed.  Great let’s deploy it! </a:t>
            </a:r>
            <a:br>
              <a:rPr lang="en-US" dirty="0"/>
            </a:br>
            <a:r>
              <a:rPr lang="en-US" dirty="0"/>
              <a:t>Oops! It didn’t work as well as we thought it would. </a:t>
            </a:r>
            <a:br>
              <a:rPr lang="en-US" dirty="0"/>
            </a:br>
            <a:br>
              <a:rPr lang="en-US" dirty="0"/>
            </a:br>
            <a:r>
              <a:rPr lang="en-US" dirty="0"/>
              <a:t>Later they realized the photographs had been collected under specific conditions for tanks/non-tanks and the classifier had simply learned to distinguish between the time of day. </a:t>
            </a:r>
          </a:p>
          <a:p>
            <a:pPr marL="0" indent="0">
              <a:buNone/>
            </a:pPr>
            <a:endParaRPr lang="en-US" dirty="0"/>
          </a:p>
        </p:txBody>
      </p:sp>
      <p:sp>
        <p:nvSpPr>
          <p:cNvPr id="2" name="Title 1">
            <a:extLst>
              <a:ext uri="{FF2B5EF4-FFF2-40B4-BE49-F238E27FC236}">
                <a16:creationId xmlns:a16="http://schemas.microsoft.com/office/drawing/2014/main" id="{4BEE1E44-F4E6-0546-BD47-87C445E0D1E2}"/>
              </a:ext>
            </a:extLst>
          </p:cNvPr>
          <p:cNvSpPr>
            <a:spLocks noGrp="1"/>
          </p:cNvSpPr>
          <p:nvPr>
            <p:ph type="title"/>
          </p:nvPr>
        </p:nvSpPr>
        <p:spPr/>
        <p:txBody>
          <a:bodyPr/>
          <a:lstStyle/>
          <a:p>
            <a:r>
              <a:rPr lang="en-US" dirty="0"/>
              <a:t>Tanks v. no tanks</a:t>
            </a:r>
          </a:p>
        </p:txBody>
      </p:sp>
    </p:spTree>
    <p:extLst>
      <p:ext uri="{BB962C8B-B14F-4D97-AF65-F5344CB8AC3E}">
        <p14:creationId xmlns:p14="http://schemas.microsoft.com/office/powerpoint/2010/main" val="47413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9E6B-657B-9441-9DFD-4D9DE535C7D0}"/>
              </a:ext>
            </a:extLst>
          </p:cNvPr>
          <p:cNvSpPr>
            <a:spLocks noGrp="1"/>
          </p:cNvSpPr>
          <p:nvPr>
            <p:ph type="title"/>
          </p:nvPr>
        </p:nvSpPr>
        <p:spPr/>
        <p:txBody>
          <a:bodyPr/>
          <a:lstStyle/>
          <a:p>
            <a:r>
              <a:rPr lang="en-US" dirty="0"/>
              <a:t>Generative v. Discriminative Classifiers</a:t>
            </a:r>
          </a:p>
        </p:txBody>
      </p:sp>
      <p:sp>
        <p:nvSpPr>
          <p:cNvPr id="3" name="Content Placeholder 2">
            <a:extLst>
              <a:ext uri="{FF2B5EF4-FFF2-40B4-BE49-F238E27FC236}">
                <a16:creationId xmlns:a16="http://schemas.microsoft.com/office/drawing/2014/main" id="{0EBB0C44-6D94-2D44-B4A2-1CD7D8876536}"/>
              </a:ext>
            </a:extLst>
          </p:cNvPr>
          <p:cNvSpPr>
            <a:spLocks noGrp="1"/>
          </p:cNvSpPr>
          <p:nvPr>
            <p:ph idx="1"/>
          </p:nvPr>
        </p:nvSpPr>
        <p:spPr>
          <a:xfrm>
            <a:off x="822959" y="1920240"/>
            <a:ext cx="7543801" cy="4023360"/>
          </a:xfrm>
        </p:spPr>
        <p:txBody>
          <a:bodyPr/>
          <a:lstStyle/>
          <a:p>
            <a:r>
              <a:rPr lang="en-US" dirty="0"/>
              <a:t>Naïve Bayes doesn’t directly </a:t>
            </a:r>
            <a:br>
              <a:rPr lang="en-US" dirty="0"/>
            </a:br>
            <a:r>
              <a:rPr lang="en-US" dirty="0"/>
              <a:t>compute P(</a:t>
            </a:r>
            <a:r>
              <a:rPr lang="en-US" dirty="0" err="1"/>
              <a:t>c|d</a:t>
            </a:r>
            <a:r>
              <a:rPr lang="en-US" dirty="0"/>
              <a:t>).  Instead it</a:t>
            </a:r>
            <a:br>
              <a:rPr lang="en-US" dirty="0"/>
            </a:br>
            <a:r>
              <a:rPr lang="en-US" dirty="0"/>
              <a:t>computes it using two terms:</a:t>
            </a:r>
            <a:br>
              <a:rPr lang="en-US" dirty="0"/>
            </a:br>
            <a:br>
              <a:rPr lang="en-US" dirty="0"/>
            </a:br>
            <a:r>
              <a:rPr lang="en-US" dirty="0"/>
              <a:t>A </a:t>
            </a:r>
            <a:r>
              <a:rPr lang="en-US" b="1" dirty="0"/>
              <a:t>generative model </a:t>
            </a:r>
            <a:r>
              <a:rPr lang="en-US" dirty="0"/>
              <a:t>uses the likelihood term, which expresses how to generate the features of a document </a:t>
            </a:r>
            <a:r>
              <a:rPr lang="en-US" i="1" dirty="0"/>
              <a:t>if we knew it was of class c</a:t>
            </a:r>
            <a:r>
              <a:rPr lang="en-US" dirty="0"/>
              <a:t>.</a:t>
            </a:r>
          </a:p>
          <a:p>
            <a:r>
              <a:rPr lang="en-US" dirty="0"/>
              <a:t>A </a:t>
            </a:r>
            <a:r>
              <a:rPr lang="en-US" b="1" dirty="0"/>
              <a:t>discriminative model </a:t>
            </a:r>
            <a:r>
              <a:rPr lang="en-US" dirty="0"/>
              <a:t>attempts to directly compute P(</a:t>
            </a:r>
            <a:r>
              <a:rPr lang="en-US" dirty="0" err="1"/>
              <a:t>c|d</a:t>
            </a:r>
            <a:r>
              <a:rPr lang="en-US" dirty="0"/>
              <a:t>). </a:t>
            </a:r>
            <a:br>
              <a:rPr lang="en-US" dirty="0"/>
            </a:br>
            <a:r>
              <a:rPr lang="en-US" dirty="0"/>
              <a:t>It may learn to assign a </a:t>
            </a:r>
            <a:r>
              <a:rPr lang="en-US" b="1" dirty="0"/>
              <a:t>high weight </a:t>
            </a:r>
            <a:r>
              <a:rPr lang="en-US" dirty="0"/>
              <a:t>to document features that directly improve its </a:t>
            </a:r>
            <a:r>
              <a:rPr lang="en-US" b="1" dirty="0"/>
              <a:t>ability to discriminate between classes </a:t>
            </a:r>
          </a:p>
          <a:p>
            <a:br>
              <a:rPr lang="en-US" b="1" dirty="0"/>
            </a:br>
            <a:r>
              <a:rPr lang="en-US" dirty="0"/>
              <a:t>Unlike the generative model, good </a:t>
            </a:r>
            <a:r>
              <a:rPr lang="en-US" dirty="0" err="1"/>
              <a:t>paramters</a:t>
            </a:r>
            <a:r>
              <a:rPr lang="en-US" dirty="0"/>
              <a:t> estimates for a discriminative model don’t help it generate an example of one of the classes.</a:t>
            </a:r>
          </a:p>
        </p:txBody>
      </p:sp>
      <p:pic>
        <p:nvPicPr>
          <p:cNvPr id="5" name="Picture 4">
            <a:extLst>
              <a:ext uri="{FF2B5EF4-FFF2-40B4-BE49-F238E27FC236}">
                <a16:creationId xmlns:a16="http://schemas.microsoft.com/office/drawing/2014/main" id="{FAC040C3-A072-F54D-AB70-1E3531583A14}"/>
              </a:ext>
            </a:extLst>
          </p:cNvPr>
          <p:cNvPicPr>
            <a:picLocks noChangeAspect="1"/>
          </p:cNvPicPr>
          <p:nvPr/>
        </p:nvPicPr>
        <p:blipFill>
          <a:blip r:embed="rId2"/>
          <a:stretch>
            <a:fillRect/>
          </a:stretch>
        </p:blipFill>
        <p:spPr>
          <a:xfrm>
            <a:off x="4419600" y="1737361"/>
            <a:ext cx="3145183" cy="1130300"/>
          </a:xfrm>
          <a:prstGeom prst="rect">
            <a:avLst/>
          </a:prstGeom>
        </p:spPr>
      </p:pic>
    </p:spTree>
    <p:extLst>
      <p:ext uri="{BB962C8B-B14F-4D97-AF65-F5344CB8AC3E}">
        <p14:creationId xmlns:p14="http://schemas.microsoft.com/office/powerpoint/2010/main" val="824981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84AFB5-8CFF-3E44-8CE6-052BC10CE6DB}"/>
                  </a:ext>
                </a:extLst>
              </p:cNvPr>
              <p:cNvSpPr>
                <a:spLocks noGrp="1"/>
              </p:cNvSpPr>
              <p:nvPr>
                <p:ph idx="1"/>
              </p:nvPr>
            </p:nvSpPr>
            <p:spPr/>
            <p:txBody>
              <a:bodyPr/>
              <a:lstStyle/>
              <a:p>
                <a:pPr marL="457200" indent="-457200">
                  <a:buFont typeface="+mj-lt"/>
                  <a:buAutoNum type="arabicPeriod"/>
                </a:pPr>
                <a:r>
                  <a:rPr lang="en-US" dirty="0"/>
                  <a:t>A </a:t>
                </a:r>
                <a:r>
                  <a:rPr lang="en-US" b="1" dirty="0"/>
                  <a:t>feature representation </a:t>
                </a:r>
                <a:r>
                  <a:rPr lang="en-US" dirty="0"/>
                  <a:t>of the input.  </a:t>
                </a:r>
              </a:p>
              <a:p>
                <a:pPr marL="457200" indent="-457200">
                  <a:buFont typeface="+mj-lt"/>
                  <a:buAutoNum type="arabicPeriod"/>
                </a:pPr>
                <a:r>
                  <a:rPr lang="en-US" dirty="0"/>
                  <a:t>A classification function that computes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𝑦</m:t>
                        </m:r>
                      </m:e>
                    </m:acc>
                  </m:oMath>
                </a14:m>
                <a:r>
                  <a:rPr lang="en-US" dirty="0"/>
                  <a:t>, estimated class via </a:t>
                </a:r>
                <a:r>
                  <a:rPr lang="en-US" i="1" dirty="0"/>
                  <a:t>p</a:t>
                </a:r>
                <a:r>
                  <a:rPr lang="en-US" dirty="0"/>
                  <a:t>(</a:t>
                </a:r>
                <a:r>
                  <a:rPr lang="en-US" i="1" dirty="0" err="1"/>
                  <a:t>y</a:t>
                </a:r>
                <a:r>
                  <a:rPr lang="en-US" dirty="0" err="1"/>
                  <a:t>|</a:t>
                </a:r>
                <a:r>
                  <a:rPr lang="en-US" i="1" dirty="0" err="1"/>
                  <a:t>x</a:t>
                </a:r>
                <a:r>
                  <a:rPr lang="en-US" dirty="0"/>
                  <a:t>). Logistic regression will use </a:t>
                </a:r>
                <a:r>
                  <a:rPr lang="en-US" b="1" dirty="0"/>
                  <a:t>sigmoid </a:t>
                </a:r>
                <a:r>
                  <a:rPr lang="en-US" dirty="0"/>
                  <a:t>and </a:t>
                </a:r>
                <a:r>
                  <a:rPr lang="en-US" b="1" dirty="0" err="1"/>
                  <a:t>softmax</a:t>
                </a:r>
                <a:endParaRPr lang="en-US" dirty="0"/>
              </a:p>
              <a:p>
                <a:pPr marL="457200" indent="-457200">
                  <a:buFont typeface="+mj-lt"/>
                  <a:buAutoNum type="arabicPeriod"/>
                </a:pPr>
                <a:r>
                  <a:rPr lang="en-US" dirty="0"/>
                  <a:t>An objective function used during learning to minimize error on the training examples.  We will discuss </a:t>
                </a:r>
                <a:r>
                  <a:rPr lang="en-US" b="1" dirty="0"/>
                  <a:t>cross-entropy loss</a:t>
                </a:r>
                <a:r>
                  <a:rPr lang="en-US" dirty="0"/>
                  <a:t>.</a:t>
                </a:r>
              </a:p>
              <a:p>
                <a:pPr marL="457200" indent="-457200">
                  <a:buFont typeface="+mj-lt"/>
                  <a:buAutoNum type="arabicPeriod"/>
                </a:pPr>
                <a:r>
                  <a:rPr lang="en-US" dirty="0"/>
                  <a:t>An algorithm for optimizing the objective function like </a:t>
                </a:r>
                <a:r>
                  <a:rPr lang="en-US" b="1" dirty="0"/>
                  <a:t>stochastic gradient descent</a:t>
                </a:r>
                <a:r>
                  <a:rPr lang="en-US" dirty="0"/>
                  <a:t>. </a:t>
                </a:r>
              </a:p>
              <a:p>
                <a:pPr marL="457200" indent="-457200">
                  <a:buFont typeface="+mj-lt"/>
                  <a:buAutoNum type="arabicPeriod"/>
                </a:pPr>
                <a:endParaRPr lang="en-US" dirty="0"/>
              </a:p>
              <a:p>
                <a:pPr marL="457200" indent="-457200">
                  <a:buFont typeface="+mj-lt"/>
                  <a:buAutoNum type="arabicPeriod"/>
                </a:pPr>
                <a:endParaRPr lang="en-US" dirty="0"/>
              </a:p>
            </p:txBody>
          </p:sp>
        </mc:Choice>
        <mc:Fallback>
          <p:sp>
            <p:nvSpPr>
              <p:cNvPr id="3" name="Content Placeholder 2">
                <a:extLst>
                  <a:ext uri="{FF2B5EF4-FFF2-40B4-BE49-F238E27FC236}">
                    <a16:creationId xmlns:a16="http://schemas.microsoft.com/office/drawing/2014/main" id="{9184AFB5-8CFF-3E44-8CE6-052BC10CE6DB}"/>
                  </a:ext>
                </a:extLst>
              </p:cNvPr>
              <p:cNvSpPr>
                <a:spLocks noGrp="1" noRot="1" noChangeAspect="1" noMove="1" noResize="1" noEditPoints="1" noAdjustHandles="1" noChangeArrowheads="1" noChangeShapeType="1" noTextEdit="1"/>
              </p:cNvSpPr>
              <p:nvPr>
                <p:ph idx="1"/>
              </p:nvPr>
            </p:nvSpPr>
            <p:spPr>
              <a:blipFill>
                <a:blip r:embed="rId2"/>
                <a:stretch>
                  <a:fillRect l="-2017" t="-1572" r="-168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BB299A7-24DC-FE42-B332-CC0DE13FC26E}"/>
              </a:ext>
            </a:extLst>
          </p:cNvPr>
          <p:cNvSpPr>
            <a:spLocks noGrp="1"/>
          </p:cNvSpPr>
          <p:nvPr>
            <p:ph type="title"/>
          </p:nvPr>
        </p:nvSpPr>
        <p:spPr/>
        <p:txBody>
          <a:bodyPr/>
          <a:lstStyle/>
          <a:p>
            <a:r>
              <a:rPr lang="en-US" dirty="0"/>
              <a:t>Classifier components</a:t>
            </a:r>
          </a:p>
        </p:txBody>
      </p:sp>
    </p:spTree>
    <p:extLst>
      <p:ext uri="{BB962C8B-B14F-4D97-AF65-F5344CB8AC3E}">
        <p14:creationId xmlns:p14="http://schemas.microsoft.com/office/powerpoint/2010/main" val="3026344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947160" cy="1450757"/>
          </a:xfrm>
        </p:spPr>
        <p:txBody>
          <a:bodyPr>
            <a:normAutofit/>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626" name="Rectangle 2050"/>
          <p:cNvSpPr>
            <a:spLocks noGrp="1" noChangeArrowheads="1"/>
          </p:cNvSpPr>
          <p:nvPr>
            <p:ph type="title"/>
          </p:nvPr>
        </p:nvSpPr>
        <p:spPr>
          <a:xfrm>
            <a:off x="369277" y="605896"/>
            <a:ext cx="2313633" cy="5646208"/>
          </a:xfrm>
        </p:spPr>
        <p:txBody>
          <a:bodyPr anchor="ctr">
            <a:normAutofit/>
          </a:bodyPr>
          <a:lstStyle/>
          <a:p>
            <a:pPr eaLnBrk="1" hangingPunct="1"/>
            <a:r>
              <a:rPr lang="en-US" sz="3100">
                <a:solidFill>
                  <a:srgbClr val="FFFFFF"/>
                </a:solidFill>
              </a:rPr>
              <a:t>Issues in Tokenization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627" name="Rectangle 2051"/>
          <p:cNvSpPr>
            <a:spLocks noGrp="1" noChangeArrowheads="1"/>
          </p:cNvSpPr>
          <p:nvPr>
            <p:ph sz="quarter" idx="1"/>
          </p:nvPr>
        </p:nvSpPr>
        <p:spPr>
          <a:xfrm>
            <a:off x="3556512" y="605896"/>
            <a:ext cx="4810247" cy="5646208"/>
          </a:xfrm>
        </p:spPr>
        <p:txBody>
          <a:bodyPr anchor="ctr">
            <a:normAutofit/>
          </a:bodyPr>
          <a:lstStyle/>
          <a:p>
            <a:pPr marL="0" indent="0">
              <a:buNone/>
            </a:pPr>
            <a:r>
              <a:rPr lang="en-US" dirty="0">
                <a:latin typeface="Courier"/>
                <a:cs typeface="Courier"/>
              </a:rPr>
              <a:t>Finland’s capital </a:t>
            </a:r>
            <a:r>
              <a:rPr lang="en-US" dirty="0">
                <a:latin typeface="Courier"/>
                <a:cs typeface="Courier"/>
                <a:sym typeface="Symbol" charset="2"/>
              </a:rPr>
              <a:t>   </a:t>
            </a:r>
            <a:r>
              <a:rPr lang="en-US" i="1" dirty="0">
                <a:latin typeface="Courier"/>
                <a:cs typeface="Courier"/>
                <a:sym typeface="Symbol" charset="2"/>
              </a:rPr>
              <a:t>  </a:t>
            </a:r>
            <a:r>
              <a:rPr lang="en-US" dirty="0">
                <a:latin typeface="Courier"/>
                <a:cs typeface="Courier"/>
                <a:sym typeface="Symbol" charset="2"/>
              </a:rPr>
              <a:t>Finland </a:t>
            </a:r>
            <a:r>
              <a:rPr lang="en-US" dirty="0" err="1">
                <a:latin typeface="Courier"/>
                <a:cs typeface="Courier"/>
                <a:sym typeface="Symbol" charset="2"/>
              </a:rPr>
              <a:t>Finlands</a:t>
            </a:r>
            <a:r>
              <a:rPr lang="en-US" dirty="0">
                <a:latin typeface="Courier"/>
                <a:cs typeface="Courier"/>
                <a:sym typeface="Symbol" charset="2"/>
              </a:rPr>
              <a:t> Finland’s </a:t>
            </a:r>
            <a:r>
              <a:rPr lang="en-US" dirty="0">
                <a:latin typeface="Calibri"/>
                <a:cs typeface="Calibri"/>
                <a:sym typeface="Symbol" charset="2"/>
              </a:rPr>
              <a:t> </a:t>
            </a:r>
            <a:r>
              <a:rPr lang="en-US" i="1" dirty="0">
                <a:latin typeface="Calibri"/>
                <a:cs typeface="Calibri"/>
                <a:sym typeface="Symbol" charset="2"/>
              </a:rPr>
              <a:t>?</a:t>
            </a:r>
            <a:endParaRPr lang="en-US" dirty="0">
              <a:latin typeface="Calibri"/>
              <a:cs typeface="Calibri"/>
              <a:sym typeface="Symbol" charset="2"/>
            </a:endParaRPr>
          </a:p>
          <a:p>
            <a:pPr marL="0" indent="0">
              <a:buNone/>
            </a:pPr>
            <a:r>
              <a:rPr lang="en-US" dirty="0">
                <a:latin typeface="Courier"/>
                <a:cs typeface="Courier"/>
              </a:rPr>
              <a:t>what’re, I’m, isn’t  </a:t>
            </a:r>
            <a:r>
              <a:rPr lang="en-US" dirty="0">
                <a:latin typeface="Courier"/>
                <a:cs typeface="Courier"/>
                <a:sym typeface="Symbol" charset="2"/>
              </a:rPr>
              <a:t></a:t>
            </a:r>
            <a:r>
              <a:rPr lang="en-US" i="1" dirty="0">
                <a:latin typeface="Courier"/>
                <a:cs typeface="Courier"/>
              </a:rPr>
              <a:t>  </a:t>
            </a:r>
            <a:r>
              <a:rPr lang="en-US" dirty="0">
                <a:latin typeface="Courier"/>
                <a:cs typeface="Courier"/>
                <a:sym typeface="Symbol" charset="2"/>
              </a:rPr>
              <a:t>What are, I am, is not</a:t>
            </a:r>
          </a:p>
          <a:p>
            <a:pPr marL="0" indent="0">
              <a:buNone/>
            </a:pPr>
            <a:r>
              <a:rPr lang="en-US" dirty="0">
                <a:latin typeface="Courier"/>
                <a:cs typeface="Courier"/>
                <a:sym typeface="Symbol" charset="2"/>
              </a:rPr>
              <a:t>Hewlett-Packard        Hewlett Packard </a:t>
            </a:r>
            <a:r>
              <a:rPr lang="en-US" dirty="0">
                <a:cs typeface="Calibri"/>
                <a:sym typeface="Symbol" charset="2"/>
              </a:rPr>
              <a:t>?</a:t>
            </a:r>
            <a:endParaRPr lang="en-US" dirty="0">
              <a:latin typeface="Courier"/>
              <a:cs typeface="Courier"/>
              <a:sym typeface="Symbol" charset="2"/>
            </a:endParaRPr>
          </a:p>
          <a:p>
            <a:pPr marL="0" indent="0">
              <a:buNone/>
            </a:pPr>
            <a:r>
              <a:rPr lang="en-US" dirty="0">
                <a:latin typeface="Courier"/>
                <a:cs typeface="Courier"/>
                <a:sym typeface="Symbol" charset="2"/>
              </a:rPr>
              <a:t>state-of-the-art       state of the art </a:t>
            </a:r>
            <a:r>
              <a:rPr lang="en-US" dirty="0">
                <a:latin typeface="Calibri"/>
                <a:cs typeface="Calibri"/>
                <a:sym typeface="Symbol" charset="2"/>
              </a:rPr>
              <a:t>?</a:t>
            </a:r>
          </a:p>
          <a:p>
            <a:pPr marL="0" indent="0">
              <a:buNone/>
            </a:pPr>
            <a:r>
              <a:rPr lang="en-US" dirty="0">
                <a:latin typeface="Courier"/>
                <a:cs typeface="Courier"/>
                <a:sym typeface="Symbol" charset="2"/>
              </a:rPr>
              <a:t>Lowercase		  lower-case lowercase lower case </a:t>
            </a:r>
            <a:r>
              <a:rPr lang="en-US" dirty="0">
                <a:latin typeface="Calibri"/>
                <a:cs typeface="Calibri"/>
                <a:sym typeface="Symbol" charset="2"/>
              </a:rPr>
              <a:t>?</a:t>
            </a:r>
          </a:p>
          <a:p>
            <a:pPr marL="0" indent="0">
              <a:buNone/>
            </a:pPr>
            <a:r>
              <a:rPr lang="en-US" dirty="0">
                <a:latin typeface="Courier"/>
                <a:cs typeface="Courier"/>
                <a:sym typeface="Symbol" charset="2"/>
              </a:rPr>
              <a:t>San Francisco	  </a:t>
            </a:r>
            <a:r>
              <a:rPr lang="en-US">
                <a:latin typeface="Calibri"/>
                <a:cs typeface="Calibri"/>
                <a:sym typeface="Symbol" charset="2"/>
              </a:rPr>
              <a:t>one token or two?</a:t>
            </a:r>
          </a:p>
          <a:p>
            <a:pPr marL="0" indent="0">
              <a:buNone/>
            </a:pPr>
            <a:r>
              <a:rPr lang="en-US" dirty="0">
                <a:latin typeface="Calibri"/>
                <a:cs typeface="Calibri"/>
                <a:sym typeface="Symbol" charset="2"/>
              </a:rPr>
              <a:t>m.p.h., PhD.		</a:t>
            </a:r>
            <a:r>
              <a:rPr lang="en-US" dirty="0">
                <a:latin typeface="Courier"/>
                <a:cs typeface="Courier"/>
                <a:sym typeface="Symbol" charset="2"/>
              </a:rPr>
              <a:t>  </a:t>
            </a:r>
            <a:r>
              <a:rPr lang="en-US" dirty="0">
                <a:latin typeface="Calibri"/>
                <a:cs typeface="Calibri"/>
                <a:sym typeface="Symbol" charset="2"/>
              </a:rPr>
              <a:t>??</a:t>
            </a:r>
          </a:p>
        </p:txBody>
      </p:sp>
    </p:spTree>
    <p:extLst>
      <p:ext uri="{BB962C8B-B14F-4D97-AF65-F5344CB8AC3E}">
        <p14:creationId xmlns:p14="http://schemas.microsoft.com/office/powerpoint/2010/main" val="2014154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eaLnBrk="1" hangingPunct="1"/>
            <a:r>
              <a:rPr lang="en-US">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pPr eaLnBrk="1" hangingPunct="1"/>
            <a:r>
              <a:rPr lang="en-US"/>
              <a:t>French</a:t>
            </a:r>
          </a:p>
          <a:p>
            <a:pPr lvl="1" eaLnBrk="1" hangingPunct="1"/>
            <a:r>
              <a:rPr lang="en-US" b="1" i="1" err="1"/>
              <a:t>L'ensemble</a:t>
            </a:r>
            <a:r>
              <a:rPr lang="en-US"/>
              <a:t> </a:t>
            </a:r>
            <a:r>
              <a:rPr lang="en-US">
                <a:sym typeface="Symbol" charset="2"/>
              </a:rPr>
              <a:t> one token or two?</a:t>
            </a:r>
          </a:p>
          <a:p>
            <a:pPr lvl="2" eaLnBrk="1" hangingPunct="1"/>
            <a:r>
              <a:rPr lang="en-US" b="1" i="1">
                <a:sym typeface="Symbol" charset="2"/>
              </a:rPr>
              <a:t>L </a:t>
            </a:r>
            <a:r>
              <a:rPr lang="en-US">
                <a:sym typeface="Symbol" charset="2"/>
              </a:rPr>
              <a:t>? </a:t>
            </a:r>
            <a:r>
              <a:rPr lang="en-US" b="1" i="1">
                <a:sym typeface="Symbol" charset="2"/>
              </a:rPr>
              <a:t>L’ </a:t>
            </a:r>
            <a:r>
              <a:rPr lang="en-US">
                <a:sym typeface="Symbol" charset="2"/>
              </a:rPr>
              <a:t>? </a:t>
            </a:r>
            <a:r>
              <a:rPr lang="en-US" b="1" i="1">
                <a:sym typeface="Symbol" charset="2"/>
              </a:rPr>
              <a:t>Le </a:t>
            </a:r>
            <a:r>
              <a:rPr lang="en-US">
                <a:sym typeface="Symbol" charset="2"/>
              </a:rPr>
              <a:t>?</a:t>
            </a:r>
          </a:p>
          <a:p>
            <a:pPr lvl="2" eaLnBrk="1" hangingPunct="1"/>
            <a:r>
              <a:rPr lang="en-US">
                <a:sym typeface="Symbol" charset="2"/>
              </a:rPr>
              <a:t>Want </a:t>
            </a:r>
            <a:r>
              <a:rPr lang="en-US" b="1" i="1" err="1">
                <a:sym typeface="Symbol" charset="2"/>
              </a:rPr>
              <a:t>l’ensemble</a:t>
            </a:r>
            <a:r>
              <a:rPr lang="en-US">
                <a:sym typeface="Symbol" charset="2"/>
              </a:rPr>
              <a:t> to match with </a:t>
            </a:r>
            <a:r>
              <a:rPr lang="en-US" b="1" i="1">
                <a:sym typeface="Symbol" charset="2"/>
              </a:rPr>
              <a:t>un ensemble</a:t>
            </a:r>
          </a:p>
          <a:p>
            <a:pPr eaLnBrk="1" hangingPunct="1"/>
            <a:r>
              <a:rPr lang="en-US">
                <a:sym typeface="Symbol" charset="2"/>
              </a:rPr>
              <a:t>German noun compounds are not segmented</a:t>
            </a:r>
          </a:p>
          <a:p>
            <a:pPr lvl="1" eaLnBrk="1" hangingPunct="1"/>
            <a:r>
              <a:rPr lang="en-US" b="1" i="1" err="1">
                <a:sym typeface="Symbol" charset="2"/>
              </a:rPr>
              <a:t>Lebensversicherungsgesellschaftsangestellter</a:t>
            </a:r>
            <a:endParaRPr lang="en-US" b="1" i="1">
              <a:sym typeface="Symbol" charset="2"/>
            </a:endParaRPr>
          </a:p>
          <a:p>
            <a:pPr lvl="1" eaLnBrk="1" hangingPunct="1"/>
            <a:r>
              <a:rPr lang="en-US">
                <a:sym typeface="Symbol" charset="2"/>
              </a:rPr>
              <a:t>‘life insurance company employee’</a:t>
            </a:r>
          </a:p>
          <a:p>
            <a:pPr lvl="1" eaLnBrk="1" hangingPunct="1"/>
            <a:r>
              <a:rPr lang="en-US">
                <a:sym typeface="Symbol" charset="2"/>
              </a:rPr>
              <a:t>German information retrieval needs </a:t>
            </a:r>
            <a:r>
              <a:rPr lang="en-US" b="1">
                <a:sym typeface="Symbol" charset="2"/>
              </a:rPr>
              <a:t>compound splitter</a:t>
            </a:r>
            <a:endParaRPr lang="en-US">
              <a:sym typeface="Symbol" charset="2"/>
            </a:endParaRP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0102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250" name="Rectangle 2"/>
          <p:cNvSpPr>
            <a:spLocks noGrp="1" noChangeArrowheads="1"/>
          </p:cNvSpPr>
          <p:nvPr>
            <p:ph type="title"/>
          </p:nvPr>
        </p:nvSpPr>
        <p:spPr>
          <a:xfrm>
            <a:off x="800100" y="5252936"/>
            <a:ext cx="7543800" cy="1028715"/>
          </a:xfrm>
        </p:spPr>
        <p:txBody>
          <a:bodyPr anchor="ctr">
            <a:normAutofit/>
          </a:bodyPr>
          <a:lstStyle/>
          <a:p>
            <a:pPr algn="ctr"/>
            <a:r>
              <a:rPr lang="en-US" sz="3600" dirty="0">
                <a:solidFill>
                  <a:srgbClr val="FFFFFF"/>
                </a:solidFill>
              </a:rPr>
              <a:t>Tokenization: language issues</a:t>
            </a:r>
            <a:endParaRPr lang="en-US" sz="3400" dirty="0">
              <a:solidFill>
                <a:srgbClr val="FFFFFF"/>
              </a:solidFill>
            </a:endParaRPr>
          </a:p>
        </p:txBody>
      </p:sp>
      <p:sp>
        <p:nvSpPr>
          <p:cNvPr id="53251" name="Rectangle 3"/>
          <p:cNvSpPr>
            <a:spLocks noGrp="1" noChangeArrowheads="1"/>
          </p:cNvSpPr>
          <p:nvPr>
            <p:ph type="body" idx="1"/>
          </p:nvPr>
        </p:nvSpPr>
        <p:spPr>
          <a:xfrm>
            <a:off x="822960" y="1086678"/>
            <a:ext cx="7520940" cy="3471467"/>
          </a:xfrm>
        </p:spPr>
        <p:txBody>
          <a:bodyPr>
            <a:normAutofit/>
          </a:bodyPr>
          <a:lstStyle/>
          <a:p>
            <a:r>
              <a:rPr lang="en-US" dirty="0"/>
              <a:t>Some languages requires complex morpheme segmentation</a:t>
            </a:r>
          </a:p>
          <a:p>
            <a:pPr lvl="1"/>
            <a:r>
              <a:rPr lang="en-US" dirty="0"/>
              <a:t>Turkish</a:t>
            </a:r>
          </a:p>
          <a:p>
            <a:pPr lvl="1"/>
            <a:r>
              <a:rPr lang="en-US" dirty="0" err="1"/>
              <a:t>Uygarlastiramadiklarimizdanmissinizcasina</a:t>
            </a:r>
            <a:endParaRPr lang="en-US" dirty="0"/>
          </a:p>
          <a:p>
            <a:pPr lvl="1"/>
            <a:r>
              <a:rPr lang="en-US" dirty="0"/>
              <a:t>`(behaving) as if you are among those whom we could not civilize’</a:t>
            </a:r>
          </a:p>
          <a:p>
            <a:pPr lvl="1"/>
            <a:r>
              <a:rPr lang="en-US" err="1"/>
              <a:t>Uygar</a:t>
            </a:r>
            <a:r>
              <a:rPr lang="en-US"/>
              <a:t> `civilized’ + las `become’ </a:t>
            </a:r>
          </a:p>
          <a:p>
            <a:pPr lvl="2">
              <a:buFont typeface="Wingdings" charset="2"/>
              <a:buNone/>
            </a:pPr>
            <a:r>
              <a:rPr lang="en-US" dirty="0"/>
              <a:t>+ </a:t>
            </a:r>
            <a:r>
              <a:rPr lang="en-US" dirty="0" err="1"/>
              <a:t>tir</a:t>
            </a:r>
            <a:r>
              <a:rPr lang="en-US" dirty="0"/>
              <a:t> `cause’ + </a:t>
            </a:r>
            <a:r>
              <a:rPr lang="en-US" dirty="0" err="1"/>
              <a:t>ama</a:t>
            </a:r>
            <a:r>
              <a:rPr lang="en-US" dirty="0"/>
              <a:t> `not able’ </a:t>
            </a:r>
          </a:p>
          <a:p>
            <a:pPr lvl="2">
              <a:buFont typeface="Wingdings" charset="2"/>
              <a:buNone/>
            </a:pPr>
            <a:r>
              <a:rPr lang="en-US" dirty="0"/>
              <a:t>+ </a:t>
            </a:r>
            <a:r>
              <a:rPr lang="en-US" dirty="0" err="1"/>
              <a:t>dik</a:t>
            </a:r>
            <a:r>
              <a:rPr lang="en-US" dirty="0"/>
              <a:t> `past’ + lar ‘plural’</a:t>
            </a:r>
          </a:p>
          <a:p>
            <a:pPr lvl="2">
              <a:buFont typeface="Wingdings" charset="2"/>
              <a:buNone/>
            </a:pPr>
            <a:r>
              <a:rPr lang="en-US" dirty="0"/>
              <a:t>+ </a:t>
            </a:r>
            <a:r>
              <a:rPr lang="en-US" dirty="0" err="1"/>
              <a:t>imiz</a:t>
            </a:r>
            <a:r>
              <a:rPr lang="en-US" dirty="0"/>
              <a:t> ‘p1pl’ + dan ‘</a:t>
            </a:r>
            <a:r>
              <a:rPr lang="en-US" dirty="0" err="1"/>
              <a:t>abl</a:t>
            </a:r>
            <a:r>
              <a:rPr lang="en-US" dirty="0"/>
              <a:t>’ </a:t>
            </a:r>
          </a:p>
          <a:p>
            <a:pPr lvl="2">
              <a:buFont typeface="Wingdings" charset="2"/>
              <a:buNone/>
            </a:pPr>
            <a:r>
              <a:rPr lang="en-US" dirty="0"/>
              <a:t>+ mis ‘past’ + </a:t>
            </a:r>
            <a:r>
              <a:rPr lang="en-US" dirty="0" err="1"/>
              <a:t>siniz</a:t>
            </a:r>
            <a:r>
              <a:rPr lang="en-US" dirty="0"/>
              <a:t> ‘2pl’ + </a:t>
            </a:r>
            <a:r>
              <a:rPr lang="en-US" dirty="0" err="1"/>
              <a:t>casina</a:t>
            </a:r>
            <a:r>
              <a:rPr lang="en-US" dirty="0"/>
              <a:t> ‘as if’ </a:t>
            </a:r>
          </a:p>
          <a:p>
            <a:pPr marL="0" indent="0">
              <a:buNone/>
            </a:pPr>
            <a:endParaRPr lang="en-US" dirty="0"/>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2643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50" name="Rectangle 1026"/>
          <p:cNvSpPr>
            <a:spLocks noGrp="1" noChangeArrowheads="1"/>
          </p:cNvSpPr>
          <p:nvPr>
            <p:ph type="title"/>
          </p:nvPr>
        </p:nvSpPr>
        <p:spPr>
          <a:xfrm>
            <a:off x="800100" y="5252936"/>
            <a:ext cx="7543800" cy="1028715"/>
          </a:xfrm>
        </p:spPr>
        <p:txBody>
          <a:bodyPr anchor="ctr">
            <a:normAutofit/>
          </a:bodyPr>
          <a:lstStyle/>
          <a:p>
            <a:pPr algn="ctr"/>
            <a:r>
              <a:rPr lang="en-US" dirty="0">
                <a:solidFill>
                  <a:srgbClr val="FFFFFF"/>
                </a:solidFill>
              </a:rPr>
              <a:t>Tokenization: language issues</a:t>
            </a:r>
          </a:p>
        </p:txBody>
      </p:sp>
      <p:sp>
        <p:nvSpPr>
          <p:cNvPr id="27651" name="Rectangle 1027"/>
          <p:cNvSpPr>
            <a:spLocks noGrp="1" noChangeArrowheads="1"/>
          </p:cNvSpPr>
          <p:nvPr>
            <p:ph idx="1"/>
          </p:nvPr>
        </p:nvSpPr>
        <p:spPr>
          <a:xfrm>
            <a:off x="822960" y="1086678"/>
            <a:ext cx="7520940" cy="3471467"/>
          </a:xfrm>
        </p:spPr>
        <p:txBody>
          <a:bodyPr>
            <a:normAutofit/>
          </a:bodyPr>
          <a:lstStyle/>
          <a:p>
            <a:r>
              <a:rPr lang="en-US" dirty="0">
                <a:sym typeface="Symbol" charset="2"/>
              </a:rPr>
              <a:t>Chinese and Japanese no spaces between words:</a:t>
            </a:r>
          </a:p>
          <a:p>
            <a:pPr lvl="1"/>
            <a:r>
              <a:rPr lang="ja-JP" altLang="en-US">
                <a:latin typeface="华文黑体"/>
                <a:ea typeface="华文黑体"/>
                <a:cs typeface="华文黑体"/>
                <a:sym typeface="Symbol" charset="2"/>
              </a:rPr>
              <a:t>莎拉波娃现在居住在美国东南部的佛罗里达。</a:t>
            </a:r>
            <a:endParaRPr lang="en-US" altLang="ja-JP" dirty="0">
              <a:latin typeface="华文黑体"/>
              <a:ea typeface="华文黑体"/>
              <a:cs typeface="华文黑体"/>
              <a:sym typeface="Symbol" charset="2"/>
            </a:endParaRPr>
          </a:p>
          <a:p>
            <a:pPr lvl="1"/>
            <a:r>
              <a:rPr lang="ja-JP" altLang="en-US">
                <a:latin typeface="华文黑体"/>
                <a:ea typeface="华文黑体"/>
                <a:cs typeface="华文黑体"/>
                <a:sym typeface="Symbol" charset="2"/>
              </a:rPr>
              <a:t>莎拉波娃</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现在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居住</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美国</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东南部</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的</a:t>
            </a:r>
            <a:r>
              <a:rPr lang="en-US" altLang="ja-JP" dirty="0">
                <a:latin typeface="华文黑体"/>
                <a:ea typeface="华文黑体"/>
                <a:cs typeface="华文黑体"/>
                <a:sym typeface="Symbol" charset="2"/>
              </a:rPr>
              <a:t>    </a:t>
            </a:r>
            <a:r>
              <a:rPr lang="ja-JP" altLang="en-US">
                <a:latin typeface="华文黑体"/>
                <a:ea typeface="华文黑体"/>
                <a:cs typeface="华文黑体"/>
                <a:sym typeface="Symbol" charset="2"/>
              </a:rPr>
              <a:t>佛罗里达</a:t>
            </a:r>
          </a:p>
          <a:p>
            <a:pPr lvl="1"/>
            <a:r>
              <a:rPr lang="en-US" dirty="0">
                <a:sym typeface="Symbol" charset="2"/>
              </a:rPr>
              <a:t>Sharapova now     lives  in       US       southeastern     Florida</a:t>
            </a:r>
          </a:p>
          <a:p>
            <a:r>
              <a:rPr lang="en-US" dirty="0">
                <a:sym typeface="Symbol" charset="2"/>
              </a:rPr>
              <a:t>Further complicated in Japanese, with multiple alphabets intermingled</a:t>
            </a:r>
          </a:p>
          <a:p>
            <a:pPr lvl="1"/>
            <a:r>
              <a:rPr lang="en-US" dirty="0">
                <a:sym typeface="Symbol" charset="2"/>
              </a:rPr>
              <a:t>Dates/amounts in multiple formats</a:t>
            </a:r>
          </a:p>
        </p:txBody>
      </p:sp>
      <p:sp>
        <p:nvSpPr>
          <p:cNvPr id="76" name="Rectangle 75">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 Box 1037">
            <a:extLst>
              <a:ext uri="{FF2B5EF4-FFF2-40B4-BE49-F238E27FC236}">
                <a16:creationId xmlns:a16="http://schemas.microsoft.com/office/drawing/2014/main" id="{E9EB077C-2104-9246-AD42-27F0A761A30C}"/>
              </a:ext>
            </a:extLst>
          </p:cNvPr>
          <p:cNvSpPr txBox="1">
            <a:spLocks noChangeArrowheads="1"/>
          </p:cNvSpPr>
          <p:nvPr/>
        </p:nvSpPr>
        <p:spPr bwMode="auto">
          <a:xfrm>
            <a:off x="457200" y="3301518"/>
            <a:ext cx="8307275" cy="415498"/>
          </a:xfrm>
          <a:prstGeom prst="rect">
            <a:avLst/>
          </a:prstGeom>
          <a:noFill/>
          <a:ln w="9525">
            <a:noFill/>
            <a:miter lim="800000"/>
            <a:headEnd/>
            <a:tailEnd/>
          </a:ln>
        </p:spPr>
        <p:txBody>
          <a:bodyPr wrap="none">
            <a:prstTxWarp prst="textNoShape">
              <a:avLst/>
            </a:prstTxWarp>
            <a:spAutoFit/>
          </a:bodyPr>
          <a:lstStyle/>
          <a:p>
            <a:pPr lvl="1">
              <a:spcBef>
                <a:spcPct val="20000"/>
              </a:spcBef>
              <a:buClr>
                <a:schemeClr val="tx1"/>
              </a:buClr>
              <a:buSzPct val="55000"/>
              <a:buFont typeface="Wingdings" charset="2"/>
              <a:buNone/>
            </a:pPr>
            <a:r>
              <a:rPr lang="ja-JP" altLang="en-US" sz="2100" b="1" i="1"/>
              <a:t>フォーチュン</a:t>
            </a:r>
            <a:r>
              <a:rPr lang="en-US" altLang="ja-JP" sz="2100" b="1" i="1" dirty="0"/>
              <a:t>500</a:t>
            </a:r>
            <a:r>
              <a:rPr lang="ja-JP" altLang="en-US" sz="2100" b="1" i="1"/>
              <a:t>社は情報不足のため時間あた</a:t>
            </a:r>
            <a:r>
              <a:rPr lang="en-US" altLang="ja-JP" sz="2100" b="1" i="1" dirty="0"/>
              <a:t>$500K(</a:t>
            </a:r>
            <a:r>
              <a:rPr lang="ja-JP" altLang="en-US" sz="2100" b="1" i="1"/>
              <a:t>約</a:t>
            </a:r>
            <a:r>
              <a:rPr lang="en-US" altLang="ja-JP" sz="2100" b="1" i="1" dirty="0"/>
              <a:t>6,000</a:t>
            </a:r>
            <a:r>
              <a:rPr lang="ja-JP" altLang="en-US" sz="2100" b="1" i="1"/>
              <a:t>万円</a:t>
            </a:r>
            <a:r>
              <a:rPr lang="en-US" altLang="ja-JP" sz="2100" b="1" i="1" dirty="0"/>
              <a:t>)</a:t>
            </a:r>
            <a:endParaRPr lang="en-US" sz="2100" b="1" i="1" dirty="0"/>
          </a:p>
        </p:txBody>
      </p:sp>
      <p:grpSp>
        <p:nvGrpSpPr>
          <p:cNvPr id="25" name="Group 1032">
            <a:extLst>
              <a:ext uri="{FF2B5EF4-FFF2-40B4-BE49-F238E27FC236}">
                <a16:creationId xmlns:a16="http://schemas.microsoft.com/office/drawing/2014/main" id="{D8CA103E-DE7C-4041-AA02-3ABFABC7C1A2}"/>
              </a:ext>
            </a:extLst>
          </p:cNvPr>
          <p:cNvGrpSpPr>
            <a:grpSpLocks/>
          </p:cNvGrpSpPr>
          <p:nvPr/>
        </p:nvGrpSpPr>
        <p:grpSpPr bwMode="auto">
          <a:xfrm>
            <a:off x="1752600" y="3892068"/>
            <a:ext cx="5435600" cy="400050"/>
            <a:chOff x="422" y="3792"/>
            <a:chExt cx="3424" cy="336"/>
          </a:xfrm>
        </p:grpSpPr>
        <p:sp>
          <p:nvSpPr>
            <p:cNvPr id="26" name="Text Box 1028">
              <a:extLst>
                <a:ext uri="{FF2B5EF4-FFF2-40B4-BE49-F238E27FC236}">
                  <a16:creationId xmlns:a16="http://schemas.microsoft.com/office/drawing/2014/main" id="{C887A393-BA46-034D-8467-E578D23D89A2}"/>
                </a:ext>
              </a:extLst>
            </p:cNvPr>
            <p:cNvSpPr txBox="1">
              <a:spLocks noChangeArrowheads="1"/>
            </p:cNvSpPr>
            <p:nvPr/>
          </p:nvSpPr>
          <p:spPr bwMode="auto">
            <a:xfrm>
              <a:off x="422" y="3792"/>
              <a:ext cx="722"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Katakana</a:t>
              </a:r>
            </a:p>
          </p:txBody>
        </p:sp>
        <p:sp>
          <p:nvSpPr>
            <p:cNvPr id="27" name="Text Box 1029">
              <a:extLst>
                <a:ext uri="{FF2B5EF4-FFF2-40B4-BE49-F238E27FC236}">
                  <a16:creationId xmlns:a16="http://schemas.microsoft.com/office/drawing/2014/main" id="{75AA9537-2C47-D142-BFF6-36AE08E4F24F}"/>
                </a:ext>
              </a:extLst>
            </p:cNvPr>
            <p:cNvSpPr txBox="1">
              <a:spLocks noChangeArrowheads="1"/>
            </p:cNvSpPr>
            <p:nvPr/>
          </p:nvSpPr>
          <p:spPr bwMode="auto">
            <a:xfrm>
              <a:off x="1499" y="3792"/>
              <a:ext cx="703"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Hiragana</a:t>
              </a:r>
            </a:p>
          </p:txBody>
        </p:sp>
        <p:sp>
          <p:nvSpPr>
            <p:cNvPr id="28" name="Text Box 1030">
              <a:extLst>
                <a:ext uri="{FF2B5EF4-FFF2-40B4-BE49-F238E27FC236}">
                  <a16:creationId xmlns:a16="http://schemas.microsoft.com/office/drawing/2014/main" id="{C267B56E-8330-634A-B2DC-3457401F5A7F}"/>
                </a:ext>
              </a:extLst>
            </p:cNvPr>
            <p:cNvSpPr txBox="1">
              <a:spLocks noChangeArrowheads="1"/>
            </p:cNvSpPr>
            <p:nvPr/>
          </p:nvSpPr>
          <p:spPr bwMode="auto">
            <a:xfrm>
              <a:off x="2603" y="3792"/>
              <a:ext cx="438"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a:latin typeface="Calibri"/>
                  <a:cs typeface="Calibri"/>
                </a:rPr>
                <a:t>Kanji</a:t>
              </a:r>
            </a:p>
          </p:txBody>
        </p:sp>
        <p:sp>
          <p:nvSpPr>
            <p:cNvPr id="29" name="Text Box 1031">
              <a:extLst>
                <a:ext uri="{FF2B5EF4-FFF2-40B4-BE49-F238E27FC236}">
                  <a16:creationId xmlns:a16="http://schemas.microsoft.com/office/drawing/2014/main" id="{21E1D4E2-F924-814E-9F91-CF572337D5C3}"/>
                </a:ext>
              </a:extLst>
            </p:cNvPr>
            <p:cNvSpPr txBox="1">
              <a:spLocks noChangeArrowheads="1"/>
            </p:cNvSpPr>
            <p:nvPr/>
          </p:nvSpPr>
          <p:spPr bwMode="auto">
            <a:xfrm>
              <a:off x="3275" y="3792"/>
              <a:ext cx="571" cy="336"/>
            </a:xfrm>
            <a:prstGeom prst="rect">
              <a:avLst/>
            </a:prstGeom>
            <a:solidFill>
              <a:schemeClr val="accent1">
                <a:alpha val="50195"/>
              </a:schemeClr>
            </a:solidFill>
            <a:ln w="9525">
              <a:noFill/>
              <a:miter lim="800000"/>
              <a:headEnd/>
              <a:tailEnd/>
            </a:ln>
          </p:spPr>
          <p:txBody>
            <a:bodyPr wrap="none">
              <a:prstTxWarp prst="textNoShape">
                <a:avLst/>
              </a:prstTxWarp>
              <a:spAutoFit/>
            </a:bodyPr>
            <a:lstStyle/>
            <a:p>
              <a:r>
                <a:rPr lang="en-US" sz="2000" dirty="0" err="1">
                  <a:latin typeface="Calibri"/>
                  <a:cs typeface="Calibri"/>
                </a:rPr>
                <a:t>Romaji</a:t>
              </a:r>
              <a:endParaRPr lang="en-US" sz="2000" dirty="0">
                <a:latin typeface="Calibri"/>
                <a:cs typeface="Calibri"/>
              </a:endParaRPr>
            </a:p>
          </p:txBody>
        </p:sp>
      </p:grpSp>
      <p:sp>
        <p:nvSpPr>
          <p:cNvPr id="30" name="Rectangle 1040">
            <a:extLst>
              <a:ext uri="{FF2B5EF4-FFF2-40B4-BE49-F238E27FC236}">
                <a16:creationId xmlns:a16="http://schemas.microsoft.com/office/drawing/2014/main" id="{2BDB8242-BA39-EA4E-84F6-CDFD1658F543}"/>
              </a:ext>
            </a:extLst>
          </p:cNvPr>
          <p:cNvSpPr>
            <a:spLocks noChangeArrowheads="1"/>
          </p:cNvSpPr>
          <p:nvPr/>
        </p:nvSpPr>
        <p:spPr bwMode="auto">
          <a:xfrm>
            <a:off x="990599" y="3309139"/>
            <a:ext cx="14478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1" name="AutoShape 1041">
            <a:extLst>
              <a:ext uri="{FF2B5EF4-FFF2-40B4-BE49-F238E27FC236}">
                <a16:creationId xmlns:a16="http://schemas.microsoft.com/office/drawing/2014/main" id="{2CFE2A4C-BC5C-EB49-9AA1-81C54C8CCAA4}"/>
              </a:ext>
            </a:extLst>
          </p:cNvPr>
          <p:cNvCxnSpPr>
            <a:cxnSpLocks noChangeShapeType="1"/>
            <a:stCxn id="26" idx="0"/>
            <a:endCxn id="30" idx="2"/>
          </p:cNvCxnSpPr>
          <p:nvPr/>
        </p:nvCxnSpPr>
        <p:spPr bwMode="auto">
          <a:xfrm flipH="1" flipV="1">
            <a:off x="1714500" y="3678472"/>
            <a:ext cx="611189" cy="213597"/>
          </a:xfrm>
          <a:prstGeom prst="straightConnector1">
            <a:avLst/>
          </a:prstGeom>
          <a:noFill/>
          <a:ln w="9525">
            <a:solidFill>
              <a:schemeClr val="tx1"/>
            </a:solidFill>
            <a:miter lim="800000"/>
            <a:headEnd/>
            <a:tailEnd type="triangle" w="med" len="med"/>
          </a:ln>
        </p:spPr>
      </p:cxnSp>
      <p:sp>
        <p:nvSpPr>
          <p:cNvPr id="32" name="Rectangle 1044">
            <a:extLst>
              <a:ext uri="{FF2B5EF4-FFF2-40B4-BE49-F238E27FC236}">
                <a16:creationId xmlns:a16="http://schemas.microsoft.com/office/drawing/2014/main" id="{5D3585E8-204A-DB4A-A207-79913D735AB8}"/>
              </a:ext>
            </a:extLst>
          </p:cNvPr>
          <p:cNvSpPr>
            <a:spLocks noChangeArrowheads="1"/>
          </p:cNvSpPr>
          <p:nvPr/>
        </p:nvSpPr>
        <p:spPr bwMode="auto">
          <a:xfrm>
            <a:off x="4800599" y="3309139"/>
            <a:ext cx="5334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3" name="AutoShape 1045">
            <a:extLst>
              <a:ext uri="{FF2B5EF4-FFF2-40B4-BE49-F238E27FC236}">
                <a16:creationId xmlns:a16="http://schemas.microsoft.com/office/drawing/2014/main" id="{8938068F-5CD3-004E-9542-08147E60D851}"/>
              </a:ext>
            </a:extLst>
          </p:cNvPr>
          <p:cNvCxnSpPr>
            <a:cxnSpLocks noChangeShapeType="1"/>
            <a:stCxn id="27" idx="0"/>
            <a:endCxn id="32" idx="2"/>
          </p:cNvCxnSpPr>
          <p:nvPr/>
        </p:nvCxnSpPr>
        <p:spPr bwMode="auto">
          <a:xfrm flipV="1">
            <a:off x="4020345" y="3678472"/>
            <a:ext cx="1046954" cy="213597"/>
          </a:xfrm>
          <a:prstGeom prst="straightConnector1">
            <a:avLst/>
          </a:prstGeom>
          <a:noFill/>
          <a:ln w="9525">
            <a:solidFill>
              <a:schemeClr val="tx1"/>
            </a:solidFill>
            <a:miter lim="800000"/>
            <a:headEnd/>
            <a:tailEnd type="triangle" w="med" len="med"/>
          </a:ln>
        </p:spPr>
      </p:cxnSp>
      <p:sp>
        <p:nvSpPr>
          <p:cNvPr id="34" name="Rectangle 1046">
            <a:extLst>
              <a:ext uri="{FF2B5EF4-FFF2-40B4-BE49-F238E27FC236}">
                <a16:creationId xmlns:a16="http://schemas.microsoft.com/office/drawing/2014/main" id="{7138F28B-5EA8-9240-A307-1B6B928DEDCF}"/>
              </a:ext>
            </a:extLst>
          </p:cNvPr>
          <p:cNvSpPr>
            <a:spLocks noChangeArrowheads="1"/>
          </p:cNvSpPr>
          <p:nvPr/>
        </p:nvSpPr>
        <p:spPr bwMode="auto">
          <a:xfrm>
            <a:off x="5333999" y="3309139"/>
            <a:ext cx="533400" cy="369332"/>
          </a:xfrm>
          <a:prstGeom prst="rect">
            <a:avLst/>
          </a:prstGeom>
          <a:noFill/>
          <a:ln w="9525">
            <a:solidFill>
              <a:schemeClr val="tx1"/>
            </a:solidFill>
            <a:miter lim="800000"/>
            <a:headEnd/>
            <a:tailEnd/>
          </a:ln>
        </p:spPr>
        <p:txBody>
          <a:bodyPr wrap="square" anchor="ctr">
            <a:prstTxWarp prst="textNoShape">
              <a:avLst/>
            </a:prstTxWarp>
            <a:spAutoFit/>
          </a:bodyPr>
          <a:lstStyle/>
          <a:p>
            <a:endParaRPr lang="en-US"/>
          </a:p>
        </p:txBody>
      </p:sp>
      <p:cxnSp>
        <p:nvCxnSpPr>
          <p:cNvPr id="35" name="AutoShape 1047">
            <a:extLst>
              <a:ext uri="{FF2B5EF4-FFF2-40B4-BE49-F238E27FC236}">
                <a16:creationId xmlns:a16="http://schemas.microsoft.com/office/drawing/2014/main" id="{E763F92F-AF60-F049-AD72-6EC66BA76B77}"/>
              </a:ext>
            </a:extLst>
          </p:cNvPr>
          <p:cNvCxnSpPr>
            <a:cxnSpLocks noChangeShapeType="1"/>
            <a:stCxn id="28" idx="0"/>
            <a:endCxn id="34" idx="2"/>
          </p:cNvCxnSpPr>
          <p:nvPr/>
        </p:nvCxnSpPr>
        <p:spPr bwMode="auto">
          <a:xfrm flipV="1">
            <a:off x="5562601" y="3678472"/>
            <a:ext cx="38098" cy="213597"/>
          </a:xfrm>
          <a:prstGeom prst="straightConnector1">
            <a:avLst/>
          </a:prstGeom>
          <a:noFill/>
          <a:ln w="9525">
            <a:solidFill>
              <a:schemeClr val="tx1"/>
            </a:solidFill>
            <a:miter lim="800000"/>
            <a:headEnd/>
            <a:tailEnd type="triangle" w="med" len="med"/>
          </a:ln>
        </p:spPr>
      </p:cxnSp>
      <p:sp>
        <p:nvSpPr>
          <p:cNvPr id="36" name="Rectangle 1048">
            <a:extLst>
              <a:ext uri="{FF2B5EF4-FFF2-40B4-BE49-F238E27FC236}">
                <a16:creationId xmlns:a16="http://schemas.microsoft.com/office/drawing/2014/main" id="{681C9068-F900-DD4D-BEE6-B7D7A9C5CA69}"/>
              </a:ext>
            </a:extLst>
          </p:cNvPr>
          <p:cNvSpPr>
            <a:spLocks noChangeArrowheads="1"/>
          </p:cNvSpPr>
          <p:nvPr/>
        </p:nvSpPr>
        <p:spPr bwMode="auto">
          <a:xfrm>
            <a:off x="7010399" y="3278777"/>
            <a:ext cx="228600" cy="369332"/>
          </a:xfrm>
          <a:prstGeom prst="rect">
            <a:avLst/>
          </a:prstGeom>
          <a:noFill/>
          <a:ln w="9525">
            <a:solidFill>
              <a:schemeClr val="tx1"/>
            </a:solidFill>
            <a:miter lim="800000"/>
            <a:headEnd/>
            <a:tailEnd/>
          </a:ln>
        </p:spPr>
        <p:txBody>
          <a:bodyPr anchor="ctr">
            <a:prstTxWarp prst="textNoShape">
              <a:avLst/>
            </a:prstTxWarp>
            <a:spAutoFit/>
          </a:bodyPr>
          <a:lstStyle/>
          <a:p>
            <a:endParaRPr lang="en-US"/>
          </a:p>
        </p:txBody>
      </p:sp>
      <p:cxnSp>
        <p:nvCxnSpPr>
          <p:cNvPr id="37" name="AutoShape 1049">
            <a:extLst>
              <a:ext uri="{FF2B5EF4-FFF2-40B4-BE49-F238E27FC236}">
                <a16:creationId xmlns:a16="http://schemas.microsoft.com/office/drawing/2014/main" id="{C3BA86EB-6E45-894D-8EE5-AF5B8AFFF978}"/>
              </a:ext>
            </a:extLst>
          </p:cNvPr>
          <p:cNvCxnSpPr>
            <a:cxnSpLocks noChangeShapeType="1"/>
            <a:stCxn id="29" idx="0"/>
            <a:endCxn id="36" idx="2"/>
          </p:cNvCxnSpPr>
          <p:nvPr/>
        </p:nvCxnSpPr>
        <p:spPr bwMode="auto">
          <a:xfrm flipV="1">
            <a:off x="6734971" y="3648110"/>
            <a:ext cx="389729" cy="243959"/>
          </a:xfrm>
          <a:prstGeom prst="straightConnector1">
            <a:avLst/>
          </a:prstGeom>
          <a:noFill/>
          <a:ln w="9525">
            <a:solidFill>
              <a:schemeClr val="tx1"/>
            </a:solidFill>
            <a:miter lim="800000"/>
            <a:headEnd/>
            <a:tailEnd type="triangle" w="med" len="med"/>
          </a:ln>
        </p:spPr>
      </p:cxnSp>
      <p:sp>
        <p:nvSpPr>
          <p:cNvPr id="38" name="Text Box 1051">
            <a:extLst>
              <a:ext uri="{FF2B5EF4-FFF2-40B4-BE49-F238E27FC236}">
                <a16:creationId xmlns:a16="http://schemas.microsoft.com/office/drawing/2014/main" id="{5983FE5E-283B-1341-9247-45B18A3F6C91}"/>
              </a:ext>
            </a:extLst>
          </p:cNvPr>
          <p:cNvSpPr txBox="1">
            <a:spLocks noChangeArrowheads="1"/>
          </p:cNvSpPr>
          <p:nvPr/>
        </p:nvSpPr>
        <p:spPr bwMode="auto">
          <a:xfrm>
            <a:off x="1138237" y="4292118"/>
            <a:ext cx="4686924" cy="369332"/>
          </a:xfrm>
          <a:prstGeom prst="rect">
            <a:avLst/>
          </a:prstGeom>
          <a:noFill/>
          <a:ln w="9525">
            <a:noFill/>
            <a:miter lim="800000"/>
            <a:headEnd/>
            <a:tailEnd/>
          </a:ln>
        </p:spPr>
        <p:txBody>
          <a:bodyPr wrap="none">
            <a:prstTxWarp prst="textNoShape">
              <a:avLst/>
            </a:prstTxWarp>
            <a:spAutoFit/>
          </a:bodyPr>
          <a:lstStyle/>
          <a:p>
            <a:r>
              <a:rPr lang="en-US" dirty="0">
                <a:latin typeface="Calibri"/>
                <a:cs typeface="Calibri"/>
              </a:rPr>
              <a:t>End-user can express query entirely in hiragana!</a:t>
            </a:r>
          </a:p>
        </p:txBody>
      </p:sp>
    </p:spTree>
    <p:extLst>
      <p:ext uri="{BB962C8B-B14F-4D97-AF65-F5344CB8AC3E}">
        <p14:creationId xmlns:p14="http://schemas.microsoft.com/office/powerpoint/2010/main" val="56323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animBg="1"/>
      <p:bldP spid="32" grpId="0" animBg="1"/>
      <p:bldP spid="34" grpId="0" animBg="1"/>
      <p:bldP spid="36" grpId="0" animBg="1"/>
      <p:bldP spid="3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Word Tokenization in Chinese</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699" name="Rectangle 3"/>
          <p:cNvSpPr>
            <a:spLocks noGrp="1" noChangeArrowheads="1"/>
          </p:cNvSpPr>
          <p:nvPr>
            <p:ph sz="quarter" idx="1"/>
          </p:nvPr>
        </p:nvSpPr>
        <p:spPr>
          <a:xfrm>
            <a:off x="3556512" y="605896"/>
            <a:ext cx="4810247" cy="5646208"/>
          </a:xfrm>
        </p:spPr>
        <p:txBody>
          <a:bodyPr anchor="ctr">
            <a:normAutofit/>
          </a:bodyPr>
          <a:lstStyle/>
          <a:p>
            <a:r>
              <a:rPr lang="en-US" dirty="0"/>
              <a:t>Also called </a:t>
            </a:r>
            <a:r>
              <a:rPr lang="en-US" b="1" dirty="0"/>
              <a:t>Word Segmentation</a:t>
            </a:r>
          </a:p>
          <a:p>
            <a:r>
              <a:rPr lang="en-US" dirty="0"/>
              <a:t>Chinese words are composed of characters</a:t>
            </a:r>
          </a:p>
          <a:p>
            <a:pPr lvl="1"/>
            <a:r>
              <a:rPr lang="en-US" dirty="0"/>
              <a:t>Characters are generally 1 syllable and 1 morpheme.</a:t>
            </a:r>
          </a:p>
          <a:p>
            <a:pPr lvl="1"/>
            <a:r>
              <a:rPr lang="en-US" dirty="0"/>
              <a:t>Average word is 2.4 characters long.</a:t>
            </a:r>
          </a:p>
          <a:p>
            <a:r>
              <a:rPr lang="en-US" dirty="0"/>
              <a:t>Standard baseline segmentation algorithm: </a:t>
            </a:r>
          </a:p>
          <a:p>
            <a:pPr lvl="1"/>
            <a:r>
              <a:rPr lang="en-US" dirty="0"/>
              <a:t>Maximum Matching  (also called Greedy)</a:t>
            </a:r>
          </a:p>
        </p:txBody>
      </p:sp>
    </p:spTree>
    <p:extLst>
      <p:ext uri="{BB962C8B-B14F-4D97-AF65-F5344CB8AC3E}">
        <p14:creationId xmlns:p14="http://schemas.microsoft.com/office/powerpoint/2010/main" val="35525790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8344</Words>
  <Application>Microsoft Macintosh PowerPoint</Application>
  <PresentationFormat>On-screen Show (4:3)</PresentationFormat>
  <Paragraphs>861</Paragraphs>
  <Slides>89</Slides>
  <Notes>59</Notes>
  <HiddenSlides>9</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102" baseType="lpstr">
      <vt:lpstr>Arial</vt:lpstr>
      <vt:lpstr>Calibri</vt:lpstr>
      <vt:lpstr>Calibri (Headings)</vt:lpstr>
      <vt:lpstr>Calibri Light</vt:lpstr>
      <vt:lpstr>Cambria Math</vt:lpstr>
      <vt:lpstr>Courier</vt:lpstr>
      <vt:lpstr>Lucida Sans</vt:lpstr>
      <vt:lpstr>Times</vt:lpstr>
      <vt:lpstr>Times New Roman</vt:lpstr>
      <vt:lpstr>Wingdings</vt:lpstr>
      <vt:lpstr>华文黑体</vt:lpstr>
      <vt:lpstr>Retrospect</vt:lpstr>
      <vt:lpstr>Equation</vt:lpstr>
      <vt:lpstr>CIS 530: Text Processing Wrap up &amp; Logistic Regression</vt:lpstr>
      <vt:lpstr>Reminders</vt:lpstr>
      <vt:lpstr>Wrap-up: Text Processing</vt:lpstr>
      <vt:lpstr>Recap: Normalization</vt:lpstr>
      <vt:lpstr>Issues in Tokenization</vt:lpstr>
      <vt:lpstr>Tokenization: language issues</vt:lpstr>
      <vt:lpstr>Tokenization: language issues</vt:lpstr>
      <vt:lpstr>Tokenization: language issues</vt:lpstr>
      <vt:lpstr>Word Tokenization in Chinese</vt:lpstr>
      <vt:lpstr>Maximum Matching Word Segmentation Algorithm</vt:lpstr>
      <vt:lpstr>Max-match segmentation illustration</vt:lpstr>
      <vt:lpstr>Byte-Pair Encoding for Tokenization</vt:lpstr>
      <vt:lpstr>Byte-Pair Encoding for Tokenization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Text Processing</vt:lpstr>
      <vt:lpstr>Normalization</vt:lpstr>
      <vt:lpstr>Case folding</vt:lpstr>
      <vt:lpstr>Lemmatization</vt:lpstr>
      <vt:lpstr>Morphology</vt:lpstr>
      <vt:lpstr>Stemming</vt:lpstr>
      <vt:lpstr>Porter’s algorithm The most common English stemmer</vt:lpstr>
      <vt:lpstr>Viewing morphology in a corpus Why only strip –ing if there is a vowel?</vt:lpstr>
      <vt:lpstr>Viewing morphology in a corpus Why only strip –ing if there is a vowel?</vt:lpstr>
      <vt:lpstr>Basic Text Processing</vt:lpstr>
      <vt:lpstr>Sentence Segmentation</vt:lpstr>
      <vt:lpstr>Determining if a word is end-of-sentence: a Decision Tree</vt:lpstr>
      <vt:lpstr>More sophisticated decision tree features</vt:lpstr>
      <vt:lpstr>Implementing Decision Trees</vt:lpstr>
      <vt:lpstr>Decision Trees and other classifiers</vt:lpstr>
      <vt:lpstr>Recap: Text Classification and Naïve Bayes</vt:lpstr>
      <vt:lpstr>Recap: Naïve Bayes Simplifying  Assumptions</vt:lpstr>
      <vt:lpstr>Learning the Multinomial Naïve Bayes Model</vt:lpstr>
      <vt:lpstr>Recap: Parameter estimation</vt:lpstr>
      <vt:lpstr>Recap: Problem with Maximum Likelihood</vt:lpstr>
      <vt:lpstr>Recap: Laplace (add-1) smoothing for Naïve Bayes</vt:lpstr>
      <vt:lpstr>Logistic Regression</vt:lpstr>
      <vt:lpstr>Generative v. Discriminative Classifiers and cats v. dogs</vt:lpstr>
      <vt:lpstr>Tanks v. no tanks</vt:lpstr>
      <vt:lpstr>Generative v. Discriminative Classifiers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Logistic Regression</dc:title>
  <dc:creator>Callison-Burch, Christopher</dc:creator>
  <cp:lastModifiedBy>Callison-Burch, Christopher</cp:lastModifiedBy>
  <cp:revision>22</cp:revision>
  <dcterms:created xsi:type="dcterms:W3CDTF">2020-01-27T17:15:54Z</dcterms:created>
  <dcterms:modified xsi:type="dcterms:W3CDTF">2020-01-27T18:10:33Z</dcterms:modified>
</cp:coreProperties>
</file>